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4"/>
  </p:sldMasterIdLst>
  <p:handoutMasterIdLst>
    <p:handoutMasterId r:id="rId31"/>
  </p:handoutMasterIdLst>
  <p:sldIdLst>
    <p:sldId id="282" r:id="rId5"/>
    <p:sldId id="283" r:id="rId6"/>
    <p:sldId id="256" r:id="rId7"/>
    <p:sldId id="257" r:id="rId8"/>
    <p:sldId id="258" r:id="rId9"/>
    <p:sldId id="259" r:id="rId10"/>
    <p:sldId id="260" r:id="rId11"/>
    <p:sldId id="261" r:id="rId12"/>
    <p:sldId id="262" r:id="rId13"/>
    <p:sldId id="273" r:id="rId14"/>
    <p:sldId id="264" r:id="rId15"/>
    <p:sldId id="265" r:id="rId16"/>
    <p:sldId id="266" r:id="rId17"/>
    <p:sldId id="267" r:id="rId18"/>
    <p:sldId id="270" r:id="rId19"/>
    <p:sldId id="280" r:id="rId20"/>
    <p:sldId id="279" r:id="rId21"/>
    <p:sldId id="275" r:id="rId22"/>
    <p:sldId id="286" r:id="rId23"/>
    <p:sldId id="284" r:id="rId24"/>
    <p:sldId id="285" r:id="rId25"/>
    <p:sldId id="287" r:id="rId26"/>
    <p:sldId id="291" r:id="rId27"/>
    <p:sldId id="288" r:id="rId28"/>
    <p:sldId id="290" r:id="rId29"/>
    <p:sldId id="289" r:id="rId3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C0000"/>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3" autoAdjust="0"/>
    <p:restoredTop sz="94692"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576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577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577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EA6003-1B2C-43BD-AE3A-39E9B0BC6C0D}" type="slidenum">
              <a:rPr lang="en-GB"/>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121858" name="Rectangle 2"/>
          <p:cNvSpPr>
            <a:spLocks noGrp="1" noChangeArrowheads="1"/>
          </p:cNvSpPr>
          <p:nvPr>
            <p:ph type="ctrTitle" sz="quarter"/>
          </p:nvPr>
        </p:nvSpPr>
        <p:spPr>
          <a:xfrm>
            <a:off x="685800" y="1676400"/>
            <a:ext cx="7772400" cy="1828800"/>
          </a:xfrm>
        </p:spPr>
        <p:txBody>
          <a:bodyPr/>
          <a:lstStyle>
            <a:lvl1pPr>
              <a:defRPr/>
            </a:lvl1pPr>
          </a:lstStyle>
          <a:p>
            <a:r>
              <a:rPr lang="en-GB"/>
              <a:t>Click to edit Master title style</a:t>
            </a:r>
          </a:p>
        </p:txBody>
      </p:sp>
      <p:sp>
        <p:nvSpPr>
          <p:cNvPr id="12185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121860" name="Rectangle 4"/>
          <p:cNvSpPr>
            <a:spLocks noGrp="1" noChangeArrowheads="1"/>
          </p:cNvSpPr>
          <p:nvPr>
            <p:ph type="dt" sz="quarter" idx="2"/>
          </p:nvPr>
        </p:nvSpPr>
        <p:spPr/>
        <p:txBody>
          <a:bodyPr/>
          <a:lstStyle>
            <a:lvl1pPr>
              <a:defRPr/>
            </a:lvl1pPr>
          </a:lstStyle>
          <a:p>
            <a:endParaRPr lang="en-GB"/>
          </a:p>
        </p:txBody>
      </p:sp>
      <p:sp>
        <p:nvSpPr>
          <p:cNvPr id="121861" name="Rectangle 5"/>
          <p:cNvSpPr>
            <a:spLocks noGrp="1" noChangeArrowheads="1"/>
          </p:cNvSpPr>
          <p:nvPr>
            <p:ph type="ftr" sz="quarter" idx="3"/>
          </p:nvPr>
        </p:nvSpPr>
        <p:spPr/>
        <p:txBody>
          <a:bodyPr/>
          <a:lstStyle>
            <a:lvl1pPr>
              <a:defRPr/>
            </a:lvl1pPr>
          </a:lstStyle>
          <a:p>
            <a:endParaRPr lang="en-GB"/>
          </a:p>
        </p:txBody>
      </p:sp>
      <p:sp>
        <p:nvSpPr>
          <p:cNvPr id="121862" name="Rectangle 6"/>
          <p:cNvSpPr>
            <a:spLocks noGrp="1" noChangeArrowheads="1"/>
          </p:cNvSpPr>
          <p:nvPr>
            <p:ph type="sldNum" sz="quarter" idx="4"/>
          </p:nvPr>
        </p:nvSpPr>
        <p:spPr/>
        <p:txBody>
          <a:bodyPr/>
          <a:lstStyle>
            <a:lvl1pPr>
              <a:defRPr/>
            </a:lvl1pPr>
          </a:lstStyle>
          <a:p>
            <a:fld id="{FEA51289-294D-48C9-862A-22E21D90B862}" type="slidenum">
              <a:rPr lang="en-GB"/>
              <a:pPr/>
              <a:t>‹#›</a:t>
            </a:fld>
            <a:endParaRPr lang="en-GB"/>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dissolve">
                                      <p:cBhvr>
                                        <p:cTn id="7" dur="500"/>
                                        <p:tgtEl>
                                          <p:spTgt spid="1218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1859">
                                            <p:txEl>
                                              <p:pRg st="0" end="0"/>
                                            </p:txEl>
                                          </p:spTgt>
                                        </p:tgtEl>
                                        <p:attrNameLst>
                                          <p:attrName>style.visibility</p:attrName>
                                        </p:attrNameLst>
                                      </p:cBhvr>
                                      <p:to>
                                        <p:strVal val="visible"/>
                                      </p:to>
                                    </p:set>
                                    <p:animEffect transition="in" filter="dissolve">
                                      <p:cBhvr>
                                        <p:cTn id="12" dur="500"/>
                                        <p:tgtEl>
                                          <p:spTgt spid="1218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59" grpId="0" build="p">
        <p:tmplLst>
          <p:tmpl lvl="1">
            <p:tnLst>
              <p:par>
                <p:cTn presetID="9" presetClass="entr" presetSubtype="0" fill="hold" nodeType="clickEffect">
                  <p:stCondLst>
                    <p:cond delay="0"/>
                  </p:stCondLst>
                  <p:childTnLst>
                    <p:set>
                      <p:cBhvr>
                        <p:cTn dur="1" fill="hold">
                          <p:stCondLst>
                            <p:cond delay="0"/>
                          </p:stCondLst>
                        </p:cTn>
                        <p:tgtEl>
                          <p:spTgt spid="121859"/>
                        </p:tgtEl>
                        <p:attrNameLst>
                          <p:attrName>style.visibility</p:attrName>
                        </p:attrNameLst>
                      </p:cBhvr>
                      <p:to>
                        <p:strVal val="visible"/>
                      </p:to>
                    </p:set>
                    <p:animEffect transition="in" filter="dissolve">
                      <p:cBhvr>
                        <p:cTn dur="500"/>
                        <p:tgtEl>
                          <p:spTgt spid="12185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2ED53BF-F8E4-4D82-9358-02D5F0839864}" type="slidenum">
              <a:rPr lang="en-GB"/>
              <a:pPr/>
              <a:t>‹#›</a:t>
            </a:fld>
            <a:endParaRPr lang="en-GB"/>
          </a:p>
        </p:txBody>
      </p:sp>
    </p:spTree>
  </p:cSld>
  <p:clrMapOvr>
    <a:masterClrMapping/>
  </p:clrMapOvr>
  <p:transition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F8DE7E8-B55C-4DC5-A2AC-A68FB533F4A2}" type="slidenum">
              <a:rPr lang="en-GB"/>
              <a:pPr/>
              <a:t>‹#›</a:t>
            </a:fld>
            <a:endParaRPr lang="en-GB"/>
          </a:p>
        </p:txBody>
      </p:sp>
    </p:spTree>
  </p:cSld>
  <p:clrMapOvr>
    <a:masterClrMapping/>
  </p:clrMapOvr>
  <p:transition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B4005C8-80AF-4DA0-8EBB-69C25F3D2472}" type="slidenum">
              <a:rPr lang="en-GB"/>
              <a:pPr/>
              <a:t>‹#›</a:t>
            </a:fld>
            <a:endParaRPr lang="en-GB"/>
          </a:p>
        </p:txBody>
      </p:sp>
    </p:spTree>
  </p:cSld>
  <p:clrMapOvr>
    <a:masterClrMapping/>
  </p:clrMapOvr>
  <p:transition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8538ED8-4B94-4940-ACF4-CE0573321784}" type="slidenum">
              <a:rPr lang="en-GB"/>
              <a:pPr/>
              <a:t>‹#›</a:t>
            </a:fld>
            <a:endParaRPr lang="en-GB"/>
          </a:p>
        </p:txBody>
      </p:sp>
    </p:spTree>
  </p:cSld>
  <p:clrMapOvr>
    <a:masterClrMapping/>
  </p:clrMapOvr>
  <p:transition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D36BBB7-71ED-40A8-B4C9-4294F1E996FD}" type="slidenum">
              <a:rPr lang="en-GB"/>
              <a:pPr/>
              <a:t>‹#›</a:t>
            </a:fld>
            <a:endParaRPr lang="en-GB"/>
          </a:p>
        </p:txBody>
      </p:sp>
    </p:spTree>
  </p:cSld>
  <p:clrMapOvr>
    <a:masterClrMapping/>
  </p:clrMapOvr>
  <p:transition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4EBE38E-3477-44E6-9760-BFA642BDA1C3}" type="slidenum">
              <a:rPr lang="en-GB"/>
              <a:pPr/>
              <a:t>‹#›</a:t>
            </a:fld>
            <a:endParaRPr lang="en-GB"/>
          </a:p>
        </p:txBody>
      </p:sp>
    </p:spTree>
  </p:cSld>
  <p:clrMapOvr>
    <a:masterClrMapping/>
  </p:clrMapOvr>
  <p:transition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68FA3EA7-9574-4304-9B94-3A910EE81F54}" type="slidenum">
              <a:rPr lang="en-GB"/>
              <a:pPr/>
              <a:t>‹#›</a:t>
            </a:fld>
            <a:endParaRPr lang="en-GB"/>
          </a:p>
        </p:txBody>
      </p:sp>
    </p:spTree>
  </p:cSld>
  <p:clrMapOvr>
    <a:masterClrMapping/>
  </p:clrMapOvr>
  <p:transition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4AE34DB-80AB-4A6D-9F27-85EBD8568697}" type="slidenum">
              <a:rPr lang="en-GB"/>
              <a:pPr/>
              <a:t>‹#›</a:t>
            </a:fld>
            <a:endParaRPr lang="en-GB"/>
          </a:p>
        </p:txBody>
      </p:sp>
    </p:spTree>
  </p:cSld>
  <p:clrMapOvr>
    <a:masterClrMapping/>
  </p:clrMapOvr>
  <p:transition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68452F12-B1B7-4235-95A0-ED942672DC54}" type="slidenum">
              <a:rPr lang="en-GB"/>
              <a:pPr/>
              <a:t>‹#›</a:t>
            </a:fld>
            <a:endParaRPr lang="en-GB"/>
          </a:p>
        </p:txBody>
      </p:sp>
    </p:spTree>
  </p:cSld>
  <p:clrMapOvr>
    <a:masterClrMapping/>
  </p:clrMapOvr>
  <p:transition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BB4A6CC-867F-46D1-9B29-49C284260431}" type="slidenum">
              <a:rPr lang="en-GB"/>
              <a:pPr/>
              <a:t>‹#›</a:t>
            </a:fld>
            <a:endParaRPr lang="en-GB"/>
          </a:p>
        </p:txBody>
      </p:sp>
    </p:spTree>
  </p:cSld>
  <p:clrMapOvr>
    <a:masterClrMapping/>
  </p:clrMapOvr>
  <p:transition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2ADC2E5-04FB-45FC-B55C-406FECBA10E0}" type="slidenum">
              <a:rPr lang="en-GB"/>
              <a:pPr/>
              <a:t>‹#›</a:t>
            </a:fld>
            <a:endParaRPr lang="en-GB"/>
          </a:p>
        </p:txBody>
      </p:sp>
    </p:spTree>
  </p:cSld>
  <p:clrMapOvr>
    <a:masterClrMapping/>
  </p:clrMapOvr>
  <p:transition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2083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08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en-GB"/>
          </a:p>
        </p:txBody>
      </p:sp>
      <p:sp>
        <p:nvSpPr>
          <p:cNvPr id="1208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en-GB"/>
          </a:p>
        </p:txBody>
      </p:sp>
      <p:sp>
        <p:nvSpPr>
          <p:cNvPr id="1208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F6CF1D68-5F65-4238-8C91-068E02318416}"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dissolve">
                                      <p:cBhvr>
                                        <p:cTn id="7" dur="500"/>
                                        <p:tgtEl>
                                          <p:spTgt spid="1208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0835">
                                            <p:txEl>
                                              <p:pRg st="0" end="0"/>
                                            </p:txEl>
                                          </p:spTgt>
                                        </p:tgtEl>
                                        <p:attrNameLst>
                                          <p:attrName>style.visibility</p:attrName>
                                        </p:attrNameLst>
                                      </p:cBhvr>
                                      <p:to>
                                        <p:strVal val="visible"/>
                                      </p:to>
                                    </p:set>
                                    <p:animEffect transition="in" filter="dissolve">
                                      <p:cBhvr>
                                        <p:cTn id="12" dur="500"/>
                                        <p:tgtEl>
                                          <p:spTgt spid="120835">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0835">
                                            <p:txEl>
                                              <p:pRg st="1" end="1"/>
                                            </p:txEl>
                                          </p:spTgt>
                                        </p:tgtEl>
                                        <p:attrNameLst>
                                          <p:attrName>style.visibility</p:attrName>
                                        </p:attrNameLst>
                                      </p:cBhvr>
                                      <p:to>
                                        <p:strVal val="visible"/>
                                      </p:to>
                                    </p:set>
                                    <p:animEffect transition="in" filter="dissolve">
                                      <p:cBhvr>
                                        <p:cTn id="15" dur="500"/>
                                        <p:tgtEl>
                                          <p:spTgt spid="120835">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0835">
                                            <p:txEl>
                                              <p:pRg st="2" end="2"/>
                                            </p:txEl>
                                          </p:spTgt>
                                        </p:tgtEl>
                                        <p:attrNameLst>
                                          <p:attrName>style.visibility</p:attrName>
                                        </p:attrNameLst>
                                      </p:cBhvr>
                                      <p:to>
                                        <p:strVal val="visible"/>
                                      </p:to>
                                    </p:set>
                                    <p:animEffect transition="in" filter="dissolve">
                                      <p:cBhvr>
                                        <p:cTn id="18" dur="500"/>
                                        <p:tgtEl>
                                          <p:spTgt spid="120835">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0835">
                                            <p:txEl>
                                              <p:pRg st="3" end="3"/>
                                            </p:txEl>
                                          </p:spTgt>
                                        </p:tgtEl>
                                        <p:attrNameLst>
                                          <p:attrName>style.visibility</p:attrName>
                                        </p:attrNameLst>
                                      </p:cBhvr>
                                      <p:to>
                                        <p:strVal val="visible"/>
                                      </p:to>
                                    </p:set>
                                    <p:animEffect transition="in" filter="dissolve">
                                      <p:cBhvr>
                                        <p:cTn id="21" dur="500"/>
                                        <p:tgtEl>
                                          <p:spTgt spid="120835">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0835">
                                            <p:txEl>
                                              <p:pRg st="4" end="4"/>
                                            </p:txEl>
                                          </p:spTgt>
                                        </p:tgtEl>
                                        <p:attrNameLst>
                                          <p:attrName>style.visibility</p:attrName>
                                        </p:attrNameLst>
                                      </p:cBhvr>
                                      <p:to>
                                        <p:strVal val="visible"/>
                                      </p:to>
                                    </p:set>
                                    <p:animEffect transition="in" filter="dissolve">
                                      <p:cBhvr>
                                        <p:cTn id="24" dur="500"/>
                                        <p:tgtEl>
                                          <p:spTgt spid="1208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35" grpId="0" build="p">
        <p:tmplLst>
          <p:tmpl lvl="1">
            <p:tnLst>
              <p:par>
                <p:cTn presetID="9" presetClass="entr" presetSubtype="0" fill="hold" nodeType="clickEffect">
                  <p:stCondLst>
                    <p:cond delay="0"/>
                  </p:stCondLst>
                  <p:childTnLst>
                    <p:set>
                      <p:cBhvr>
                        <p:cTn dur="1" fill="hold">
                          <p:stCondLst>
                            <p:cond delay="0"/>
                          </p:stCondLst>
                        </p:cTn>
                        <p:tgtEl>
                          <p:spTgt spid="120835"/>
                        </p:tgtEl>
                        <p:attrNameLst>
                          <p:attrName>style.visibility</p:attrName>
                        </p:attrNameLst>
                      </p:cBhvr>
                      <p:to>
                        <p:strVal val="visible"/>
                      </p:to>
                    </p:set>
                    <p:animEffect transition="in" filter="dissolve">
                      <p:cBhvr>
                        <p:cTn dur="500"/>
                        <p:tgtEl>
                          <p:spTgt spid="120835"/>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20835"/>
                        </p:tgtEl>
                        <p:attrNameLst>
                          <p:attrName>style.visibility</p:attrName>
                        </p:attrNameLst>
                      </p:cBhvr>
                      <p:to>
                        <p:strVal val="visible"/>
                      </p:to>
                    </p:set>
                    <p:animEffect transition="in" filter="dissolve">
                      <p:cBhvr>
                        <p:cTn dur="500"/>
                        <p:tgtEl>
                          <p:spTgt spid="120835"/>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20835"/>
                        </p:tgtEl>
                        <p:attrNameLst>
                          <p:attrName>style.visibility</p:attrName>
                        </p:attrNameLst>
                      </p:cBhvr>
                      <p:to>
                        <p:strVal val="visible"/>
                      </p:to>
                    </p:set>
                    <p:animEffect transition="in" filter="dissolve">
                      <p:cBhvr>
                        <p:cTn dur="500"/>
                        <p:tgtEl>
                          <p:spTgt spid="120835"/>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20835"/>
                        </p:tgtEl>
                        <p:attrNameLst>
                          <p:attrName>style.visibility</p:attrName>
                        </p:attrNameLst>
                      </p:cBhvr>
                      <p:to>
                        <p:strVal val="visible"/>
                      </p:to>
                    </p:set>
                    <p:animEffect transition="in" filter="dissolve">
                      <p:cBhvr>
                        <p:cTn dur="500"/>
                        <p:tgtEl>
                          <p:spTgt spid="120835"/>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20835"/>
                        </p:tgtEl>
                        <p:attrNameLst>
                          <p:attrName>style.visibility</p:attrName>
                        </p:attrNameLst>
                      </p:cBhvr>
                      <p:to>
                        <p:strVal val="visible"/>
                      </p:to>
                    </p:set>
                    <p:animEffect transition="in" filter="dissolve">
                      <p:cBhvr>
                        <p:cTn dur="500"/>
                        <p:tgtEl>
                          <p:spTgt spid="120835"/>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hyperlink" Target="https://www.oxfordowl.co.uk/login?active-tab=parent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EF250B-A8D2-4370-B2BD-301AF872923F}"/>
              </a:ext>
            </a:extLst>
          </p:cNvPr>
          <p:cNvPicPr>
            <a:picLocks noChangeAspect="1"/>
          </p:cNvPicPr>
          <p:nvPr/>
        </p:nvPicPr>
        <p:blipFill>
          <a:blip r:embed="rId2"/>
          <a:stretch>
            <a:fillRect/>
          </a:stretch>
        </p:blipFill>
        <p:spPr>
          <a:xfrm>
            <a:off x="2658616" y="6788"/>
            <a:ext cx="4114800" cy="2333625"/>
          </a:xfrm>
          <a:prstGeom prst="rect">
            <a:avLst/>
          </a:prstGeom>
        </p:spPr>
      </p:pic>
      <p:pic>
        <p:nvPicPr>
          <p:cNvPr id="4" name="Picture 3">
            <a:extLst>
              <a:ext uri="{FF2B5EF4-FFF2-40B4-BE49-F238E27FC236}">
                <a16:creationId xmlns:a16="http://schemas.microsoft.com/office/drawing/2014/main" id="{26376312-5CB3-45F5-8B0E-55367F883E21}"/>
              </a:ext>
            </a:extLst>
          </p:cNvPr>
          <p:cNvPicPr>
            <a:picLocks noChangeAspect="1"/>
          </p:cNvPicPr>
          <p:nvPr/>
        </p:nvPicPr>
        <p:blipFill>
          <a:blip r:embed="rId3"/>
          <a:stretch>
            <a:fillRect/>
          </a:stretch>
        </p:blipFill>
        <p:spPr>
          <a:xfrm>
            <a:off x="2195736" y="1844824"/>
            <a:ext cx="4577680" cy="3408053"/>
          </a:xfrm>
          <a:prstGeom prst="rect">
            <a:avLst/>
          </a:prstGeom>
        </p:spPr>
      </p:pic>
      <p:sp>
        <p:nvSpPr>
          <p:cNvPr id="6" name="TextBox 5">
            <a:extLst>
              <a:ext uri="{FF2B5EF4-FFF2-40B4-BE49-F238E27FC236}">
                <a16:creationId xmlns:a16="http://schemas.microsoft.com/office/drawing/2014/main" id="{2D5435AF-783A-4AF1-A0C0-D226606CC098}"/>
              </a:ext>
            </a:extLst>
          </p:cNvPr>
          <p:cNvSpPr txBox="1"/>
          <p:nvPr/>
        </p:nvSpPr>
        <p:spPr>
          <a:xfrm>
            <a:off x="50335" y="5250529"/>
            <a:ext cx="9114230" cy="1569660"/>
          </a:xfrm>
          <a:prstGeom prst="rect">
            <a:avLst/>
          </a:prstGeom>
          <a:noFill/>
        </p:spPr>
        <p:txBody>
          <a:bodyPr wrap="square" rtlCol="0">
            <a:spAutoFit/>
          </a:bodyPr>
          <a:lstStyle/>
          <a:p>
            <a:pPr algn="ctr"/>
            <a:r>
              <a:rPr lang="en-GB" sz="3200" b="1" dirty="0">
                <a:solidFill>
                  <a:srgbClr val="FFFF00"/>
                </a:solidFill>
                <a:latin typeface="CCW Cursive Writing 16" panose="03050602040000000000" pitchFamily="66" charset="0"/>
              </a:rPr>
              <a:t>Lower Key Stage Two </a:t>
            </a:r>
          </a:p>
          <a:p>
            <a:pPr algn="ctr"/>
            <a:r>
              <a:rPr lang="en-GB" sz="3200" b="1" dirty="0">
                <a:solidFill>
                  <a:srgbClr val="FFFF00"/>
                </a:solidFill>
                <a:latin typeface="CCW Cursive Writing 16" panose="03050602040000000000" pitchFamily="66" charset="0"/>
              </a:rPr>
              <a:t>Year 3 &amp; 4 </a:t>
            </a:r>
          </a:p>
          <a:p>
            <a:pPr algn="ctr"/>
            <a:r>
              <a:rPr lang="en-GB" sz="3200" b="1" dirty="0">
                <a:solidFill>
                  <a:srgbClr val="FFFF00"/>
                </a:solidFill>
                <a:latin typeface="CCW Cursive Writing 16" panose="03050602040000000000" pitchFamily="66" charset="0"/>
              </a:rPr>
              <a:t>Information Evening</a:t>
            </a:r>
          </a:p>
        </p:txBody>
      </p:sp>
    </p:spTree>
    <p:extLst>
      <p:ext uri="{BB962C8B-B14F-4D97-AF65-F5344CB8AC3E}">
        <p14:creationId xmlns:p14="http://schemas.microsoft.com/office/powerpoint/2010/main" val="1044808795"/>
      </p:ext>
    </p:extLst>
  </p:cSld>
  <p:clrMapOvr>
    <a:masterClrMapping/>
  </p:clrMapOvr>
  <p:transition advTm="10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2209800" y="152400"/>
            <a:ext cx="5867400" cy="6554788"/>
          </a:xfrm>
          <a:prstGeom prst="rect">
            <a:avLst/>
          </a:prstGeom>
          <a:noFill/>
          <a:ln w="9525">
            <a:noFill/>
            <a:miter lim="800000"/>
            <a:headEnd/>
            <a:tailEnd/>
          </a:ln>
          <a:effectLst/>
        </p:spPr>
        <p:txBody>
          <a:bodyPr>
            <a:spAutoFit/>
          </a:bodyPr>
          <a:lstStyle/>
          <a:p>
            <a:pPr>
              <a:spcBef>
                <a:spcPct val="50000"/>
              </a:spcBef>
            </a:pPr>
            <a:r>
              <a:rPr lang="en-GB" sz="4400">
                <a:solidFill>
                  <a:schemeClr val="tx2"/>
                </a:solidFill>
                <a:effectLst>
                  <a:outerShdw blurRad="38100" dist="38100" dir="2700000" algn="tl">
                    <a:srgbClr val="000000"/>
                  </a:outerShdw>
                </a:effectLst>
                <a:latin typeface="Arial" charset="0"/>
              </a:rPr>
              <a:t>Percentage Attendance Weekly</a:t>
            </a:r>
          </a:p>
          <a:p>
            <a:pPr>
              <a:spcBef>
                <a:spcPct val="50000"/>
              </a:spcBef>
              <a:buClr>
                <a:schemeClr val="accent2"/>
              </a:buClr>
              <a:buSzPct val="80000"/>
              <a:buFont typeface="Wingdings" pitchFamily="2" charset="2"/>
              <a:buChar char="l"/>
            </a:pPr>
            <a:r>
              <a:rPr lang="en-GB" sz="3200">
                <a:latin typeface="Times New Roman" charset="0"/>
              </a:rPr>
              <a:t>90%	=	½ day</a:t>
            </a:r>
          </a:p>
          <a:p>
            <a:pPr>
              <a:spcBef>
                <a:spcPct val="50000"/>
              </a:spcBef>
              <a:buClr>
                <a:schemeClr val="accent2"/>
              </a:buClr>
              <a:buSzPct val="80000"/>
              <a:buFont typeface="Wingdings" pitchFamily="2" charset="2"/>
              <a:buChar char="l"/>
            </a:pPr>
            <a:r>
              <a:rPr lang="en-GB" sz="3200">
                <a:latin typeface="Times New Roman" charset="0"/>
              </a:rPr>
              <a:t>80%	=	1 day</a:t>
            </a:r>
          </a:p>
          <a:p>
            <a:pPr>
              <a:spcBef>
                <a:spcPct val="50000"/>
              </a:spcBef>
              <a:buClr>
                <a:schemeClr val="accent2"/>
              </a:buClr>
              <a:buSzPct val="80000"/>
              <a:buFont typeface="Wingdings" pitchFamily="2" charset="2"/>
              <a:buChar char="l"/>
            </a:pPr>
            <a:r>
              <a:rPr lang="en-GB" sz="3200">
                <a:latin typeface="Times New Roman" charset="0"/>
              </a:rPr>
              <a:t>70%	=	1 ½ days</a:t>
            </a:r>
          </a:p>
          <a:p>
            <a:pPr>
              <a:spcBef>
                <a:spcPct val="50000"/>
              </a:spcBef>
              <a:buClr>
                <a:schemeClr val="accent2"/>
              </a:buClr>
              <a:buSzPct val="80000"/>
              <a:buFont typeface="Wingdings" pitchFamily="2" charset="2"/>
              <a:buChar char="l"/>
            </a:pPr>
            <a:r>
              <a:rPr lang="en-GB" sz="3200">
                <a:latin typeface="Times New Roman" charset="0"/>
              </a:rPr>
              <a:t>60%	=	2 days</a:t>
            </a:r>
          </a:p>
          <a:p>
            <a:pPr>
              <a:spcBef>
                <a:spcPct val="50000"/>
              </a:spcBef>
              <a:buClr>
                <a:schemeClr val="accent2"/>
              </a:buClr>
              <a:buSzPct val="80000"/>
              <a:buFont typeface="Wingdings" pitchFamily="2" charset="2"/>
              <a:buChar char="l"/>
            </a:pPr>
            <a:r>
              <a:rPr lang="en-GB" sz="3200">
                <a:latin typeface="Times New Roman" charset="0"/>
              </a:rPr>
              <a:t>50%	=	2 ½ days</a:t>
            </a:r>
          </a:p>
          <a:p>
            <a:pPr>
              <a:spcBef>
                <a:spcPct val="50000"/>
              </a:spcBef>
              <a:buClr>
                <a:schemeClr val="accent2"/>
              </a:buClr>
              <a:buSzPct val="80000"/>
              <a:buFont typeface="Wingdings" pitchFamily="2" charset="2"/>
              <a:buChar char="l"/>
            </a:pPr>
            <a:r>
              <a:rPr lang="en-GB" sz="3200">
                <a:latin typeface="Times New Roman" charset="0"/>
              </a:rPr>
              <a:t>40%	=	3 days	</a:t>
            </a:r>
          </a:p>
          <a:p>
            <a:pPr>
              <a:spcBef>
                <a:spcPct val="50000"/>
              </a:spcBef>
              <a:buClr>
                <a:schemeClr val="accent2"/>
              </a:buClr>
              <a:buSzPct val="80000"/>
              <a:buFont typeface="Wingdings" pitchFamily="2" charset="2"/>
              <a:buChar char="l"/>
            </a:pPr>
            <a:r>
              <a:rPr lang="en-GB" sz="3200">
                <a:latin typeface="Times New Roman" charset="0"/>
              </a:rPr>
              <a:t>30%	= 	 3 ½ days	</a:t>
            </a:r>
          </a:p>
        </p:txBody>
      </p:sp>
    </p:spTree>
  </p:cSld>
  <p:clrMapOvr>
    <a:masterClrMapping/>
  </p:clrMapOvr>
  <p:transition advTm="1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GB" sz="4000"/>
              <a:t>So </a:t>
            </a:r>
            <a:r>
              <a:rPr lang="en-GB" sz="4000" b="1">
                <a:solidFill>
                  <a:srgbClr val="00FF00"/>
                </a:solidFill>
              </a:rPr>
              <a:t>90%</a:t>
            </a:r>
            <a:r>
              <a:rPr lang="en-GB" sz="4000"/>
              <a:t> is </a:t>
            </a:r>
            <a:r>
              <a:rPr lang="en-GB" sz="4000" b="1">
                <a:solidFill>
                  <a:srgbClr val="FF3300"/>
                </a:solidFill>
              </a:rPr>
              <a:t>not</a:t>
            </a:r>
            <a:r>
              <a:rPr lang="en-GB" sz="4000"/>
              <a:t> as good as it first seemed.</a:t>
            </a:r>
          </a:p>
        </p:txBody>
      </p:sp>
      <p:sp>
        <p:nvSpPr>
          <p:cNvPr id="130051" name="Rectangle 3"/>
          <p:cNvSpPr>
            <a:spLocks noGrp="1" noChangeArrowheads="1"/>
          </p:cNvSpPr>
          <p:nvPr>
            <p:ph type="body" idx="1"/>
          </p:nvPr>
        </p:nvSpPr>
        <p:spPr/>
        <p:txBody>
          <a:bodyPr/>
          <a:lstStyle/>
          <a:p>
            <a:pPr>
              <a:buFont typeface="Wingdings" pitchFamily="2" charset="2"/>
              <a:buNone/>
            </a:pPr>
            <a:r>
              <a:rPr lang="en-GB" sz="4000"/>
              <a:t>What can    do as a parent to increase my child's attendance?</a:t>
            </a:r>
          </a:p>
        </p:txBody>
      </p:sp>
      <p:pic>
        <p:nvPicPr>
          <p:cNvPr id="130052" name="Picture 4" descr="MCj00787110000[1]"/>
          <p:cNvPicPr>
            <a:picLocks noChangeAspect="1" noChangeArrowheads="1"/>
          </p:cNvPicPr>
          <p:nvPr/>
        </p:nvPicPr>
        <p:blipFill>
          <a:blip r:embed="rId2" cstate="print"/>
          <a:srcRect/>
          <a:stretch>
            <a:fillRect/>
          </a:stretch>
        </p:blipFill>
        <p:spPr bwMode="auto">
          <a:xfrm>
            <a:off x="3708400" y="3500438"/>
            <a:ext cx="1108075" cy="2687637"/>
          </a:xfrm>
          <a:prstGeom prst="rect">
            <a:avLst/>
          </a:prstGeom>
          <a:noFill/>
        </p:spPr>
      </p:pic>
      <p:sp>
        <p:nvSpPr>
          <p:cNvPr id="130053" name="Text Box 5"/>
          <p:cNvSpPr txBox="1">
            <a:spLocks noChangeArrowheads="1"/>
          </p:cNvSpPr>
          <p:nvPr/>
        </p:nvSpPr>
        <p:spPr bwMode="auto">
          <a:xfrm>
            <a:off x="2771775" y="1989138"/>
            <a:ext cx="503238" cy="762000"/>
          </a:xfrm>
          <a:prstGeom prst="rect">
            <a:avLst/>
          </a:prstGeom>
          <a:noFill/>
          <a:ln w="9525">
            <a:noFill/>
            <a:miter lim="800000"/>
            <a:headEnd/>
            <a:tailEnd/>
          </a:ln>
          <a:effectLst/>
        </p:spPr>
        <p:txBody>
          <a:bodyPr>
            <a:spAutoFit/>
          </a:bodyPr>
          <a:lstStyle/>
          <a:p>
            <a:pPr>
              <a:spcBef>
                <a:spcPct val="50000"/>
              </a:spcBef>
            </a:pPr>
            <a:r>
              <a:rPr lang="en-GB" sz="4400" b="1">
                <a:solidFill>
                  <a:srgbClr val="00FF00"/>
                </a:solidFill>
              </a:rPr>
              <a:t>I</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300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GB" sz="4000"/>
              <a:t>Ways for parents to encourage</a:t>
            </a:r>
            <a:r>
              <a:rPr lang="en-GB" sz="4000">
                <a:solidFill>
                  <a:schemeClr val="tx1"/>
                </a:solidFill>
              </a:rPr>
              <a:t> </a:t>
            </a:r>
            <a:r>
              <a:rPr lang="en-GB" sz="4000"/>
              <a:t>attendance:</a:t>
            </a:r>
          </a:p>
        </p:txBody>
      </p:sp>
      <p:sp>
        <p:nvSpPr>
          <p:cNvPr id="131075" name="Rectangle 3"/>
          <p:cNvSpPr>
            <a:spLocks noGrp="1" noChangeArrowheads="1"/>
          </p:cNvSpPr>
          <p:nvPr>
            <p:ph type="body" idx="1"/>
          </p:nvPr>
        </p:nvSpPr>
        <p:spPr/>
        <p:txBody>
          <a:bodyPr/>
          <a:lstStyle/>
          <a:p>
            <a:pPr marL="609600" indent="-609600">
              <a:buFont typeface="Wingdings" pitchFamily="2" charset="2"/>
              <a:buAutoNum type="arabicPeriod"/>
            </a:pPr>
            <a:r>
              <a:rPr lang="en-GB" dirty="0"/>
              <a:t>Find out </a:t>
            </a:r>
            <a:r>
              <a:rPr lang="en-GB" b="1" dirty="0">
                <a:solidFill>
                  <a:srgbClr val="00FF00"/>
                </a:solidFill>
              </a:rPr>
              <a:t>regularly</a:t>
            </a:r>
            <a:r>
              <a:rPr lang="en-GB" dirty="0"/>
              <a:t> your child's </a:t>
            </a:r>
            <a:r>
              <a:rPr lang="en-GB" b="1" dirty="0">
                <a:solidFill>
                  <a:srgbClr val="00FF00"/>
                </a:solidFill>
              </a:rPr>
              <a:t>absence.</a:t>
            </a:r>
            <a:r>
              <a:rPr lang="en-GB" dirty="0"/>
              <a:t> </a:t>
            </a:r>
          </a:p>
          <a:p>
            <a:pPr marL="609600" indent="-609600">
              <a:buFont typeface="Wingdings" pitchFamily="2" charset="2"/>
              <a:buAutoNum type="arabicPeriod"/>
            </a:pPr>
            <a:r>
              <a:rPr lang="en-GB" b="1" dirty="0">
                <a:solidFill>
                  <a:srgbClr val="00FF00"/>
                </a:solidFill>
              </a:rPr>
              <a:t>Talk</a:t>
            </a:r>
            <a:r>
              <a:rPr lang="en-GB" dirty="0"/>
              <a:t> regularly with your child about school and how they feel about it. More likely to attend if they feel supported and anxieties </a:t>
            </a:r>
            <a:r>
              <a:rPr lang="en-GB" b="1" dirty="0">
                <a:solidFill>
                  <a:srgbClr val="00FF00"/>
                </a:solidFill>
              </a:rPr>
              <a:t>listened</a:t>
            </a:r>
            <a:r>
              <a:rPr lang="en-GB" dirty="0"/>
              <a:t> to.</a:t>
            </a:r>
          </a:p>
        </p:txBody>
      </p:sp>
      <p:pic>
        <p:nvPicPr>
          <p:cNvPr id="131076" name="Picture 4" descr="MCj03042990000[1]"/>
          <p:cNvPicPr>
            <a:picLocks noChangeAspect="1" noChangeArrowheads="1"/>
          </p:cNvPicPr>
          <p:nvPr/>
        </p:nvPicPr>
        <p:blipFill>
          <a:blip r:embed="rId2" cstate="print"/>
          <a:srcRect/>
          <a:stretch>
            <a:fillRect/>
          </a:stretch>
        </p:blipFill>
        <p:spPr bwMode="auto">
          <a:xfrm>
            <a:off x="6443663" y="5589588"/>
            <a:ext cx="1811337" cy="860425"/>
          </a:xfrm>
          <a:prstGeom prst="rect">
            <a:avLst/>
          </a:prstGeom>
          <a:noFill/>
        </p:spPr>
      </p:pic>
    </p:spTree>
  </p:cSld>
  <p:clrMapOvr>
    <a:masterClrMapping/>
  </p:clrMapOvr>
  <p:transition advTm="16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381000"/>
            <a:ext cx="8229600" cy="960438"/>
          </a:xfrm>
        </p:spPr>
        <p:txBody>
          <a:bodyPr/>
          <a:lstStyle/>
          <a:p>
            <a:r>
              <a:rPr lang="en-GB" sz="4000"/>
              <a:t>Ways for parents to encourage attendance:</a:t>
            </a:r>
          </a:p>
        </p:txBody>
      </p:sp>
      <p:sp>
        <p:nvSpPr>
          <p:cNvPr id="132099" name="Rectangle 3"/>
          <p:cNvSpPr>
            <a:spLocks noGrp="1" noChangeArrowheads="1"/>
          </p:cNvSpPr>
          <p:nvPr>
            <p:ph type="body" idx="1"/>
          </p:nvPr>
        </p:nvSpPr>
        <p:spPr>
          <a:xfrm>
            <a:off x="457200" y="1700213"/>
            <a:ext cx="8229600" cy="4395787"/>
          </a:xfrm>
        </p:spPr>
        <p:txBody>
          <a:bodyPr/>
          <a:lstStyle/>
          <a:p>
            <a:pPr marL="609600" indent="-609600">
              <a:lnSpc>
                <a:spcPct val="90000"/>
              </a:lnSpc>
              <a:buFont typeface="Wingdings" pitchFamily="2" charset="2"/>
              <a:buAutoNum type="arabicPeriod" startAt="3"/>
            </a:pPr>
            <a:r>
              <a:rPr lang="en-GB" b="1" dirty="0">
                <a:solidFill>
                  <a:srgbClr val="00FF00"/>
                </a:solidFill>
              </a:rPr>
              <a:t>Phone</a:t>
            </a:r>
            <a:r>
              <a:rPr lang="en-GB" dirty="0"/>
              <a:t> us as soon as possible to tell us why your child is absent, and when you expect them to return. </a:t>
            </a:r>
          </a:p>
          <a:p>
            <a:pPr marL="609600" indent="-609600">
              <a:lnSpc>
                <a:spcPct val="90000"/>
              </a:lnSpc>
              <a:buFont typeface="Wingdings" pitchFamily="2" charset="2"/>
              <a:buAutoNum type="arabicPeriod" startAt="3"/>
            </a:pPr>
            <a:endParaRPr lang="en-GB" dirty="0"/>
          </a:p>
          <a:p>
            <a:pPr marL="609600" indent="-609600">
              <a:lnSpc>
                <a:spcPct val="90000"/>
              </a:lnSpc>
              <a:buFont typeface="Wingdings" pitchFamily="2" charset="2"/>
              <a:buAutoNum type="arabicPeriod" startAt="3"/>
            </a:pPr>
            <a:r>
              <a:rPr lang="en-GB" dirty="0"/>
              <a:t>Only grant days at home for </a:t>
            </a:r>
            <a:r>
              <a:rPr lang="en-GB" b="1" dirty="0">
                <a:solidFill>
                  <a:srgbClr val="00FF00"/>
                </a:solidFill>
              </a:rPr>
              <a:t>genuine</a:t>
            </a:r>
            <a:r>
              <a:rPr lang="en-GB" dirty="0"/>
              <a:t> illness. (you will know!!)</a:t>
            </a:r>
          </a:p>
          <a:p>
            <a:pPr marL="609600" indent="-609600">
              <a:lnSpc>
                <a:spcPct val="90000"/>
              </a:lnSpc>
              <a:buFont typeface="Wingdings" pitchFamily="2" charset="2"/>
              <a:buAutoNum type="arabicPeriod" startAt="3"/>
            </a:pPr>
            <a:endParaRPr lang="en-GB" dirty="0"/>
          </a:p>
          <a:p>
            <a:pPr marL="609600" indent="-609600">
              <a:lnSpc>
                <a:spcPct val="90000"/>
              </a:lnSpc>
              <a:buFont typeface="Wingdings" pitchFamily="2" charset="2"/>
              <a:buAutoNum type="arabicPeriod" startAt="3"/>
            </a:pPr>
            <a:r>
              <a:rPr lang="en-GB" b="1" dirty="0">
                <a:solidFill>
                  <a:srgbClr val="00FF00"/>
                </a:solidFill>
              </a:rPr>
              <a:t>Avoid</a:t>
            </a:r>
            <a:r>
              <a:rPr lang="en-GB" dirty="0"/>
              <a:t> taking holidays in school time.</a:t>
            </a:r>
          </a:p>
        </p:txBody>
      </p:sp>
      <p:pic>
        <p:nvPicPr>
          <p:cNvPr id="132100" name="Picture 4" descr="MCj03841540000[1]"/>
          <p:cNvPicPr>
            <a:picLocks noChangeAspect="1" noChangeArrowheads="1"/>
          </p:cNvPicPr>
          <p:nvPr/>
        </p:nvPicPr>
        <p:blipFill>
          <a:blip r:embed="rId2" cstate="print"/>
          <a:srcRect/>
          <a:stretch>
            <a:fillRect/>
          </a:stretch>
        </p:blipFill>
        <p:spPr bwMode="auto">
          <a:xfrm>
            <a:off x="179388" y="2349500"/>
            <a:ext cx="1008062" cy="866775"/>
          </a:xfrm>
          <a:prstGeom prst="rect">
            <a:avLst/>
          </a:prstGeom>
          <a:noFill/>
        </p:spPr>
      </p:pic>
      <p:pic>
        <p:nvPicPr>
          <p:cNvPr id="132102" name="Picture 6" descr="MCj01367230000[1]"/>
          <p:cNvPicPr>
            <a:picLocks noChangeAspect="1" noChangeArrowheads="1"/>
          </p:cNvPicPr>
          <p:nvPr/>
        </p:nvPicPr>
        <p:blipFill>
          <a:blip r:embed="rId3" cstate="print"/>
          <a:srcRect/>
          <a:stretch>
            <a:fillRect/>
          </a:stretch>
        </p:blipFill>
        <p:spPr bwMode="auto">
          <a:xfrm>
            <a:off x="7812088" y="4076700"/>
            <a:ext cx="1331912" cy="1235075"/>
          </a:xfrm>
          <a:prstGeom prst="rect">
            <a:avLst/>
          </a:prstGeom>
          <a:noFill/>
        </p:spPr>
      </p:pic>
      <p:pic>
        <p:nvPicPr>
          <p:cNvPr id="132103" name="Picture 7" descr="MCj02365660000[1]"/>
          <p:cNvPicPr>
            <a:picLocks noChangeAspect="1" noChangeArrowheads="1"/>
          </p:cNvPicPr>
          <p:nvPr/>
        </p:nvPicPr>
        <p:blipFill>
          <a:blip r:embed="rId4" cstate="print"/>
          <a:srcRect/>
          <a:stretch>
            <a:fillRect/>
          </a:stretch>
        </p:blipFill>
        <p:spPr bwMode="auto">
          <a:xfrm>
            <a:off x="7885113" y="5734050"/>
            <a:ext cx="809625" cy="911225"/>
          </a:xfrm>
          <a:prstGeom prst="rect">
            <a:avLst/>
          </a:prstGeom>
          <a:noFill/>
        </p:spPr>
      </p:pic>
    </p:spTree>
  </p:cSld>
  <p:clrMapOvr>
    <a:masterClrMapping/>
  </p:clrMapOvr>
  <p:transition advTm="17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GB" sz="4000"/>
              <a:t>Ways for parents to encourage attendance:</a:t>
            </a:r>
          </a:p>
        </p:txBody>
      </p:sp>
      <p:sp>
        <p:nvSpPr>
          <p:cNvPr id="133123" name="Rectangle 3"/>
          <p:cNvSpPr>
            <a:spLocks noGrp="1" noChangeArrowheads="1"/>
          </p:cNvSpPr>
          <p:nvPr>
            <p:ph type="body" idx="1"/>
          </p:nvPr>
        </p:nvSpPr>
        <p:spPr/>
        <p:txBody>
          <a:bodyPr/>
          <a:lstStyle/>
          <a:p>
            <a:pPr marL="609600" indent="-609600">
              <a:buFont typeface="Wingdings" pitchFamily="2" charset="2"/>
              <a:buAutoNum type="arabicPeriod" startAt="6"/>
            </a:pPr>
            <a:r>
              <a:rPr lang="en-GB" sz="2800" dirty="0"/>
              <a:t> Avoid booking doctor’s and dentist appointments during the school day. </a:t>
            </a:r>
          </a:p>
          <a:p>
            <a:pPr marL="609600" indent="-609600">
              <a:buFont typeface="Wingdings" pitchFamily="2" charset="2"/>
              <a:buAutoNum type="arabicPeriod" startAt="6"/>
            </a:pPr>
            <a:r>
              <a:rPr lang="en-GB" sz="2800" dirty="0"/>
              <a:t>Know </a:t>
            </a:r>
            <a:r>
              <a:rPr lang="en-GB" sz="2800" b="1" dirty="0">
                <a:solidFill>
                  <a:srgbClr val="00FF00"/>
                </a:solidFill>
              </a:rPr>
              <a:t>routines </a:t>
            </a:r>
            <a:r>
              <a:rPr lang="en-GB" sz="2800" dirty="0"/>
              <a:t>of the school </a:t>
            </a:r>
            <a:r>
              <a:rPr lang="en-GB" sz="2800" b="1" dirty="0">
                <a:solidFill>
                  <a:srgbClr val="00FF00"/>
                </a:solidFill>
              </a:rPr>
              <a:t>day</a:t>
            </a:r>
            <a:r>
              <a:rPr lang="en-GB" sz="2800" dirty="0"/>
              <a:t> to avoid issues, e.g. have they got their PE kit? </a:t>
            </a:r>
          </a:p>
          <a:p>
            <a:pPr marL="609600" indent="-609600">
              <a:buFont typeface="Wingdings" pitchFamily="2" charset="2"/>
              <a:buAutoNum type="arabicPeriod" startAt="6"/>
            </a:pPr>
            <a:r>
              <a:rPr lang="en-GB" sz="2800" dirty="0"/>
              <a:t>If you have concerns </a:t>
            </a:r>
            <a:r>
              <a:rPr lang="en-GB" sz="2800" b="1" dirty="0">
                <a:solidFill>
                  <a:srgbClr val="00FF00"/>
                </a:solidFill>
              </a:rPr>
              <a:t>See Me</a:t>
            </a:r>
            <a:r>
              <a:rPr lang="en-GB" sz="2800" dirty="0"/>
              <a:t>– I will </a:t>
            </a:r>
            <a:r>
              <a:rPr lang="en-GB" sz="2800" b="1" dirty="0">
                <a:solidFill>
                  <a:srgbClr val="00FF00"/>
                </a:solidFill>
              </a:rPr>
              <a:t>check </a:t>
            </a:r>
            <a:r>
              <a:rPr lang="en-GB" sz="2800" dirty="0"/>
              <a:t>attendance and be discreet.</a:t>
            </a:r>
          </a:p>
          <a:p>
            <a:pPr marL="609600" indent="-609600">
              <a:buFont typeface="Wingdings" pitchFamily="2" charset="2"/>
              <a:buAutoNum type="arabicPeriod" startAt="6"/>
            </a:pPr>
            <a:r>
              <a:rPr lang="en-GB" sz="2800" b="1" dirty="0">
                <a:solidFill>
                  <a:srgbClr val="00FF00"/>
                </a:solidFill>
              </a:rPr>
              <a:t>PRAISE AND REWARD GOOD ATTENDANCE</a:t>
            </a:r>
            <a:endParaRPr lang="en-GB" sz="2800" dirty="0"/>
          </a:p>
        </p:txBody>
      </p:sp>
      <p:pic>
        <p:nvPicPr>
          <p:cNvPr id="133124" name="Picture 4" descr="MCj02800560000[1]"/>
          <p:cNvPicPr>
            <a:picLocks noChangeAspect="1" noChangeArrowheads="1"/>
          </p:cNvPicPr>
          <p:nvPr/>
        </p:nvPicPr>
        <p:blipFill>
          <a:blip r:embed="rId2" cstate="print"/>
          <a:srcRect/>
          <a:stretch>
            <a:fillRect/>
          </a:stretch>
        </p:blipFill>
        <p:spPr bwMode="auto">
          <a:xfrm>
            <a:off x="8027988" y="2276475"/>
            <a:ext cx="900112" cy="795338"/>
          </a:xfrm>
          <a:prstGeom prst="rect">
            <a:avLst/>
          </a:prstGeom>
          <a:noFill/>
        </p:spPr>
      </p:pic>
      <p:pic>
        <p:nvPicPr>
          <p:cNvPr id="133125" name="Picture 5" descr="MCj00787370000[1]"/>
          <p:cNvPicPr>
            <a:picLocks noChangeAspect="1" noChangeArrowheads="1"/>
          </p:cNvPicPr>
          <p:nvPr/>
        </p:nvPicPr>
        <p:blipFill>
          <a:blip r:embed="rId3" cstate="print"/>
          <a:srcRect/>
          <a:stretch>
            <a:fillRect/>
          </a:stretch>
        </p:blipFill>
        <p:spPr bwMode="auto">
          <a:xfrm>
            <a:off x="5435600" y="5373688"/>
            <a:ext cx="841375" cy="887412"/>
          </a:xfrm>
          <a:prstGeom prst="rect">
            <a:avLst/>
          </a:prstGeom>
          <a:noFill/>
        </p:spPr>
      </p:pic>
    </p:spTree>
  </p:cSld>
  <p:clrMapOvr>
    <a:masterClrMapping/>
  </p:clrMapOvr>
  <p:transition advTm="16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GB"/>
              <a:t>Attend and Achieve!</a:t>
            </a:r>
          </a:p>
        </p:txBody>
      </p:sp>
      <p:sp>
        <p:nvSpPr>
          <p:cNvPr id="136195" name="Rectangle 3"/>
          <p:cNvSpPr>
            <a:spLocks noGrp="1" noChangeArrowheads="1"/>
          </p:cNvSpPr>
          <p:nvPr>
            <p:ph type="body" idx="1"/>
          </p:nvPr>
        </p:nvSpPr>
        <p:spPr/>
        <p:txBody>
          <a:bodyPr/>
          <a:lstStyle/>
          <a:p>
            <a:r>
              <a:rPr lang="en-GB"/>
              <a:t>If a school can </a:t>
            </a:r>
            <a:r>
              <a:rPr lang="en-GB" b="1">
                <a:solidFill>
                  <a:srgbClr val="00FF00"/>
                </a:solidFill>
              </a:rPr>
              <a:t>improve</a:t>
            </a:r>
            <a:r>
              <a:rPr lang="en-GB"/>
              <a:t> attendance by </a:t>
            </a:r>
            <a:r>
              <a:rPr lang="en-GB" b="1">
                <a:solidFill>
                  <a:srgbClr val="00FF00"/>
                </a:solidFill>
              </a:rPr>
              <a:t>1%,</a:t>
            </a:r>
            <a:r>
              <a:rPr lang="en-GB"/>
              <a:t> they will see a </a:t>
            </a:r>
            <a:r>
              <a:rPr lang="en-GB" b="1">
                <a:solidFill>
                  <a:srgbClr val="00FF00"/>
                </a:solidFill>
              </a:rPr>
              <a:t>5-6%</a:t>
            </a:r>
            <a:r>
              <a:rPr lang="en-GB"/>
              <a:t> improvement in </a:t>
            </a:r>
            <a:r>
              <a:rPr lang="en-GB" b="1">
                <a:solidFill>
                  <a:srgbClr val="00FF00"/>
                </a:solidFill>
              </a:rPr>
              <a:t>attainment.</a:t>
            </a:r>
            <a:r>
              <a:rPr lang="en-GB"/>
              <a:t> </a:t>
            </a:r>
            <a:r>
              <a:rPr lang="en-GB" sz="1200"/>
              <a:t>(Department for Education and Skills)</a:t>
            </a:r>
            <a:endParaRPr lang="en-GB"/>
          </a:p>
          <a:p>
            <a:r>
              <a:rPr lang="en-GB"/>
              <a:t>Please </a:t>
            </a:r>
            <a:r>
              <a:rPr lang="en-GB" b="1">
                <a:solidFill>
                  <a:srgbClr val="00FF00"/>
                </a:solidFill>
              </a:rPr>
              <a:t>help</a:t>
            </a:r>
            <a:r>
              <a:rPr lang="en-GB"/>
              <a:t> us and </a:t>
            </a:r>
            <a:r>
              <a:rPr lang="en-GB">
                <a:solidFill>
                  <a:srgbClr val="00FF00"/>
                </a:solidFill>
              </a:rPr>
              <a:t>your child</a:t>
            </a:r>
            <a:r>
              <a:rPr lang="en-GB"/>
              <a:t> by ensuring their attendance remains above </a:t>
            </a:r>
            <a:r>
              <a:rPr lang="en-GB" b="1">
                <a:solidFill>
                  <a:srgbClr val="00FF00"/>
                </a:solidFill>
              </a:rPr>
              <a:t>95%,</a:t>
            </a:r>
            <a:r>
              <a:rPr lang="en-GB"/>
              <a:t> allowing them to </a:t>
            </a:r>
            <a:r>
              <a:rPr lang="en-GB" b="1">
                <a:solidFill>
                  <a:srgbClr val="00FF00"/>
                </a:solidFill>
              </a:rPr>
              <a:t>achieve </a:t>
            </a:r>
            <a:r>
              <a:rPr lang="en-GB"/>
              <a:t>their potential.	</a:t>
            </a:r>
          </a:p>
        </p:txBody>
      </p:sp>
      <p:pic>
        <p:nvPicPr>
          <p:cNvPr id="136196" name="Picture 4" descr="MCj03982870000[1]"/>
          <p:cNvPicPr>
            <a:picLocks noChangeAspect="1" noChangeArrowheads="1"/>
          </p:cNvPicPr>
          <p:nvPr/>
        </p:nvPicPr>
        <p:blipFill>
          <a:blip r:embed="rId2" cstate="print"/>
          <a:srcRect/>
          <a:stretch>
            <a:fillRect/>
          </a:stretch>
        </p:blipFill>
        <p:spPr bwMode="auto">
          <a:xfrm>
            <a:off x="3635375" y="5084763"/>
            <a:ext cx="1827213" cy="1339850"/>
          </a:xfrm>
          <a:prstGeom prst="rect">
            <a:avLst/>
          </a:prstGeom>
          <a:noFill/>
        </p:spPr>
      </p:pic>
      <p:pic>
        <p:nvPicPr>
          <p:cNvPr id="136197" name="Picture 5" descr="j0286786"/>
          <p:cNvPicPr>
            <a:picLocks noChangeAspect="1" noChangeArrowheads="1" noCrop="1"/>
          </p:cNvPicPr>
          <p:nvPr/>
        </p:nvPicPr>
        <p:blipFill>
          <a:blip r:embed="rId3" cstate="print"/>
          <a:srcRect/>
          <a:stretch>
            <a:fillRect/>
          </a:stretch>
        </p:blipFill>
        <p:spPr bwMode="auto">
          <a:xfrm>
            <a:off x="7740650" y="5516563"/>
            <a:ext cx="839788" cy="1049337"/>
          </a:xfrm>
          <a:prstGeom prst="rect">
            <a:avLst/>
          </a:prstGeom>
          <a:noFill/>
        </p:spPr>
      </p:pic>
    </p:spTree>
  </p:cSld>
  <p:clrMapOvr>
    <a:masterClrMapping/>
  </p:clrMapOvr>
  <p:transition advTm="15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01C1B7-74B5-4695-9B78-4D6E880935D1}"/>
              </a:ext>
            </a:extLst>
          </p:cNvPr>
          <p:cNvSpPr>
            <a:spLocks noGrp="1"/>
          </p:cNvSpPr>
          <p:nvPr>
            <p:ph idx="1"/>
          </p:nvPr>
        </p:nvSpPr>
        <p:spPr>
          <a:xfrm>
            <a:off x="457200" y="4005064"/>
            <a:ext cx="8229600" cy="1807840"/>
          </a:xfrm>
        </p:spPr>
        <p:txBody>
          <a:bodyPr/>
          <a:lstStyle/>
          <a:p>
            <a:pPr marL="0" indent="0">
              <a:buNone/>
            </a:pPr>
            <a:r>
              <a:rPr lang="en-GB" dirty="0"/>
              <a:t>Being in school every day that it is open, is important to your child’s achievement, wellbeing, and their wider development.</a:t>
            </a:r>
          </a:p>
        </p:txBody>
      </p:sp>
      <p:pic>
        <p:nvPicPr>
          <p:cNvPr id="5" name="Picture 4">
            <a:extLst>
              <a:ext uri="{FF2B5EF4-FFF2-40B4-BE49-F238E27FC236}">
                <a16:creationId xmlns:a16="http://schemas.microsoft.com/office/drawing/2014/main" id="{7B7D2267-F115-4EC9-926D-A7B3585B2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04731"/>
            <a:ext cx="8872386" cy="2957462"/>
          </a:xfrm>
          <a:prstGeom prst="rect">
            <a:avLst/>
          </a:prstGeom>
        </p:spPr>
      </p:pic>
    </p:spTree>
    <p:extLst>
      <p:ext uri="{BB962C8B-B14F-4D97-AF65-F5344CB8AC3E}">
        <p14:creationId xmlns:p14="http://schemas.microsoft.com/office/powerpoint/2010/main" val="1340960190"/>
      </p:ext>
    </p:extLst>
  </p:cSld>
  <p:clrMapOvr>
    <a:masterClrMapping/>
  </p:clrMapOvr>
  <p:transition advTm="10000"/>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838200" y="2209800"/>
            <a:ext cx="7772400" cy="1143000"/>
          </a:xfrm>
        </p:spPr>
        <p:txBody>
          <a:bodyPr/>
          <a:lstStyle/>
          <a:p>
            <a:r>
              <a:rPr lang="en-GB" sz="6000" b="1">
                <a:solidFill>
                  <a:schemeClr val="tx1"/>
                </a:solidFill>
              </a:rPr>
              <a:t>Every Lesson Counts….</a:t>
            </a:r>
          </a:p>
        </p:txBody>
      </p:sp>
      <p:sp>
        <p:nvSpPr>
          <p:cNvPr id="2" name="Rectangle 1">
            <a:extLst>
              <a:ext uri="{FF2B5EF4-FFF2-40B4-BE49-F238E27FC236}">
                <a16:creationId xmlns:a16="http://schemas.microsoft.com/office/drawing/2014/main" id="{A9612940-FE06-4C10-93DE-8F363543A080}"/>
              </a:ext>
            </a:extLst>
          </p:cNvPr>
          <p:cNvSpPr/>
          <p:nvPr/>
        </p:nvSpPr>
        <p:spPr>
          <a:xfrm>
            <a:off x="395536" y="4869160"/>
            <a:ext cx="8215064" cy="646331"/>
          </a:xfrm>
          <a:prstGeom prst="rect">
            <a:avLst/>
          </a:prstGeom>
        </p:spPr>
        <p:txBody>
          <a:bodyPr wrap="square">
            <a:spAutoFit/>
          </a:bodyPr>
          <a:lstStyle/>
          <a:p>
            <a:r>
              <a:rPr lang="en-GB" dirty="0"/>
              <a:t>https://educationhub.blog.gov.uk/2022/09/02/back-to-school-week-everything-you-need-to-know-about-school-attendance/</a:t>
            </a:r>
          </a:p>
        </p:txBody>
      </p:sp>
      <p:pic>
        <p:nvPicPr>
          <p:cNvPr id="1026" name="Picture 2" descr="Child in school">
            <a:extLst>
              <a:ext uri="{FF2B5EF4-FFF2-40B4-BE49-F238E27FC236}">
                <a16:creationId xmlns:a16="http://schemas.microsoft.com/office/drawing/2014/main" id="{3A047C67-A64D-4560-BD31-2177466DB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32656"/>
            <a:ext cx="1982657" cy="12887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56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GB"/>
              <a:t>Percentage Attendance Termly/Yearly</a:t>
            </a:r>
          </a:p>
        </p:txBody>
      </p:sp>
      <p:sp>
        <p:nvSpPr>
          <p:cNvPr id="151555" name="Rectangle 3"/>
          <p:cNvSpPr>
            <a:spLocks noGrp="1" noChangeArrowheads="1"/>
          </p:cNvSpPr>
          <p:nvPr>
            <p:ph type="body" idx="1"/>
          </p:nvPr>
        </p:nvSpPr>
        <p:spPr/>
        <p:txBody>
          <a:bodyPr/>
          <a:lstStyle/>
          <a:p>
            <a:r>
              <a:rPr lang="en-GB" sz="2800"/>
              <a:t>90%	=	1 week 2 days	= 4 weeks</a:t>
            </a:r>
          </a:p>
          <a:p>
            <a:r>
              <a:rPr lang="en-GB" sz="2800"/>
              <a:t>80%	=	2 weeks 4 days	= 8 weeks</a:t>
            </a:r>
          </a:p>
          <a:p>
            <a:r>
              <a:rPr lang="en-GB" sz="2800"/>
              <a:t>70%	=	4 weeks 1 day	= 12 weeks</a:t>
            </a:r>
          </a:p>
          <a:p>
            <a:r>
              <a:rPr lang="en-GB" sz="2800"/>
              <a:t>60%	=	5 weeks 3 days	= 16 weeks</a:t>
            </a:r>
          </a:p>
          <a:p>
            <a:r>
              <a:rPr lang="en-GB" sz="2800"/>
              <a:t>50%	=	7 weeks		= 20 weeks</a:t>
            </a:r>
          </a:p>
          <a:p>
            <a:r>
              <a:rPr lang="en-GB" sz="2800"/>
              <a:t>40%	=	8 weeks 2 days	= 24 weeks</a:t>
            </a:r>
          </a:p>
          <a:p>
            <a:r>
              <a:rPr lang="en-GB" sz="2800"/>
              <a:t>30%	= 	9 weeks 1 day	= 28 weeks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0DD75-AC15-4A1E-92AC-65393F6C6BE4}"/>
              </a:ext>
            </a:extLst>
          </p:cNvPr>
          <p:cNvSpPr txBox="1"/>
          <p:nvPr/>
        </p:nvSpPr>
        <p:spPr>
          <a:xfrm>
            <a:off x="179512" y="188640"/>
            <a:ext cx="8568952" cy="1384995"/>
          </a:xfrm>
          <a:prstGeom prst="rect">
            <a:avLst/>
          </a:prstGeom>
          <a:noFill/>
        </p:spPr>
        <p:txBody>
          <a:bodyPr wrap="square" rtlCol="0">
            <a:spAutoFit/>
          </a:bodyPr>
          <a:lstStyle/>
          <a:p>
            <a:r>
              <a:rPr lang="en-GB" sz="2800" dirty="0">
                <a:latin typeface="CCW Cursive Writing 16" panose="03050602040000000000" pitchFamily="66" charset="0"/>
              </a:rPr>
              <a:t>How can I find out what my child is learning in school so I can support them?</a:t>
            </a:r>
          </a:p>
        </p:txBody>
      </p:sp>
      <p:sp>
        <p:nvSpPr>
          <p:cNvPr id="3" name="TextBox 2">
            <a:extLst>
              <a:ext uri="{FF2B5EF4-FFF2-40B4-BE49-F238E27FC236}">
                <a16:creationId xmlns:a16="http://schemas.microsoft.com/office/drawing/2014/main" id="{E7E713D2-5094-41F4-964F-B0A4ED308563}"/>
              </a:ext>
            </a:extLst>
          </p:cNvPr>
          <p:cNvSpPr txBox="1"/>
          <p:nvPr/>
        </p:nvSpPr>
        <p:spPr>
          <a:xfrm>
            <a:off x="323528" y="1916832"/>
            <a:ext cx="8136904" cy="646331"/>
          </a:xfrm>
          <a:prstGeom prst="rect">
            <a:avLst/>
          </a:prstGeom>
          <a:noFill/>
        </p:spPr>
        <p:txBody>
          <a:bodyPr wrap="square" rtlCol="0">
            <a:spAutoFit/>
          </a:bodyPr>
          <a:lstStyle/>
          <a:p>
            <a:r>
              <a:rPr lang="en-GB" dirty="0"/>
              <a:t>On the E P Collier website each year group will upload information about each subject area for each term.</a:t>
            </a:r>
          </a:p>
        </p:txBody>
      </p:sp>
      <p:sp>
        <p:nvSpPr>
          <p:cNvPr id="4" name="TextBox 3">
            <a:extLst>
              <a:ext uri="{FF2B5EF4-FFF2-40B4-BE49-F238E27FC236}">
                <a16:creationId xmlns:a16="http://schemas.microsoft.com/office/drawing/2014/main" id="{26A1A241-CD32-4B1F-9584-A7A98557F2D2}"/>
              </a:ext>
            </a:extLst>
          </p:cNvPr>
          <p:cNvSpPr txBox="1"/>
          <p:nvPr/>
        </p:nvSpPr>
        <p:spPr>
          <a:xfrm>
            <a:off x="179512" y="2924944"/>
            <a:ext cx="8568952" cy="1077218"/>
          </a:xfrm>
          <a:prstGeom prst="rect">
            <a:avLst/>
          </a:prstGeom>
          <a:noFill/>
        </p:spPr>
        <p:txBody>
          <a:bodyPr wrap="square" rtlCol="0">
            <a:spAutoFit/>
          </a:bodyPr>
          <a:lstStyle/>
          <a:p>
            <a:r>
              <a:rPr lang="en-GB" sz="3200" dirty="0">
                <a:latin typeface="CCW Cursive Writing 16" panose="03050602040000000000" pitchFamily="66" charset="0"/>
              </a:rPr>
              <a:t>Where on the website can I find this information?!</a:t>
            </a:r>
          </a:p>
        </p:txBody>
      </p:sp>
      <p:pic>
        <p:nvPicPr>
          <p:cNvPr id="5" name="Picture 4">
            <a:extLst>
              <a:ext uri="{FF2B5EF4-FFF2-40B4-BE49-F238E27FC236}">
                <a16:creationId xmlns:a16="http://schemas.microsoft.com/office/drawing/2014/main" id="{358B97EF-3A3E-450C-BFDD-75BBBAB34922}"/>
              </a:ext>
            </a:extLst>
          </p:cNvPr>
          <p:cNvPicPr>
            <a:picLocks noChangeAspect="1"/>
          </p:cNvPicPr>
          <p:nvPr/>
        </p:nvPicPr>
        <p:blipFill>
          <a:blip r:embed="rId2"/>
          <a:stretch>
            <a:fillRect/>
          </a:stretch>
        </p:blipFill>
        <p:spPr>
          <a:xfrm>
            <a:off x="212591" y="4077072"/>
            <a:ext cx="2206749" cy="1003068"/>
          </a:xfrm>
          <a:prstGeom prst="rect">
            <a:avLst/>
          </a:prstGeom>
        </p:spPr>
      </p:pic>
      <p:pic>
        <p:nvPicPr>
          <p:cNvPr id="6" name="Picture 5">
            <a:extLst>
              <a:ext uri="{FF2B5EF4-FFF2-40B4-BE49-F238E27FC236}">
                <a16:creationId xmlns:a16="http://schemas.microsoft.com/office/drawing/2014/main" id="{FCE24D8C-93AA-470A-B96D-0529BE68CE1E}"/>
              </a:ext>
            </a:extLst>
          </p:cNvPr>
          <p:cNvPicPr>
            <a:picLocks noChangeAspect="1"/>
          </p:cNvPicPr>
          <p:nvPr/>
        </p:nvPicPr>
        <p:blipFill>
          <a:blip r:embed="rId3"/>
          <a:stretch>
            <a:fillRect/>
          </a:stretch>
        </p:blipFill>
        <p:spPr>
          <a:xfrm>
            <a:off x="2915816" y="3990295"/>
            <a:ext cx="828675" cy="781050"/>
          </a:xfrm>
          <a:prstGeom prst="rect">
            <a:avLst/>
          </a:prstGeom>
        </p:spPr>
      </p:pic>
      <p:sp>
        <p:nvSpPr>
          <p:cNvPr id="7" name="TextBox 6">
            <a:extLst>
              <a:ext uri="{FF2B5EF4-FFF2-40B4-BE49-F238E27FC236}">
                <a16:creationId xmlns:a16="http://schemas.microsoft.com/office/drawing/2014/main" id="{CB5B8663-1F29-4106-81D9-4E1AE06CAE6F}"/>
              </a:ext>
            </a:extLst>
          </p:cNvPr>
          <p:cNvSpPr txBox="1"/>
          <p:nvPr/>
        </p:nvSpPr>
        <p:spPr>
          <a:xfrm>
            <a:off x="2731085" y="4895474"/>
            <a:ext cx="1336859" cy="415498"/>
          </a:xfrm>
          <a:prstGeom prst="rect">
            <a:avLst/>
          </a:prstGeom>
          <a:noFill/>
        </p:spPr>
        <p:txBody>
          <a:bodyPr wrap="square" rtlCol="0">
            <a:spAutoFit/>
          </a:bodyPr>
          <a:lstStyle/>
          <a:p>
            <a:r>
              <a:rPr lang="en-GB" sz="1050" dirty="0"/>
              <a:t>Top right corner of page</a:t>
            </a:r>
          </a:p>
        </p:txBody>
      </p:sp>
      <p:pic>
        <p:nvPicPr>
          <p:cNvPr id="9" name="Picture 8">
            <a:extLst>
              <a:ext uri="{FF2B5EF4-FFF2-40B4-BE49-F238E27FC236}">
                <a16:creationId xmlns:a16="http://schemas.microsoft.com/office/drawing/2014/main" id="{AF6D1D0C-BF49-4AE0-976C-E05E16FC89BE}"/>
              </a:ext>
            </a:extLst>
          </p:cNvPr>
          <p:cNvPicPr>
            <a:picLocks noChangeAspect="1"/>
          </p:cNvPicPr>
          <p:nvPr/>
        </p:nvPicPr>
        <p:blipFill>
          <a:blip r:embed="rId4"/>
          <a:stretch>
            <a:fillRect/>
          </a:stretch>
        </p:blipFill>
        <p:spPr>
          <a:xfrm>
            <a:off x="3989052" y="4150937"/>
            <a:ext cx="1504950" cy="476250"/>
          </a:xfrm>
          <a:prstGeom prst="rect">
            <a:avLst/>
          </a:prstGeom>
        </p:spPr>
      </p:pic>
      <p:pic>
        <p:nvPicPr>
          <p:cNvPr id="10" name="Picture 9">
            <a:extLst>
              <a:ext uri="{FF2B5EF4-FFF2-40B4-BE49-F238E27FC236}">
                <a16:creationId xmlns:a16="http://schemas.microsoft.com/office/drawing/2014/main" id="{74C519E8-0AFB-4914-B041-32F66546EEA6}"/>
              </a:ext>
            </a:extLst>
          </p:cNvPr>
          <p:cNvPicPr>
            <a:picLocks noChangeAspect="1"/>
          </p:cNvPicPr>
          <p:nvPr/>
        </p:nvPicPr>
        <p:blipFill>
          <a:blip r:embed="rId5"/>
          <a:stretch>
            <a:fillRect/>
          </a:stretch>
        </p:blipFill>
        <p:spPr>
          <a:xfrm>
            <a:off x="7270545" y="3929605"/>
            <a:ext cx="1600200" cy="2105025"/>
          </a:xfrm>
          <a:prstGeom prst="rect">
            <a:avLst/>
          </a:prstGeom>
        </p:spPr>
      </p:pic>
      <p:sp>
        <p:nvSpPr>
          <p:cNvPr id="11" name="TextBox 10">
            <a:extLst>
              <a:ext uri="{FF2B5EF4-FFF2-40B4-BE49-F238E27FC236}">
                <a16:creationId xmlns:a16="http://schemas.microsoft.com/office/drawing/2014/main" id="{42D6E5F6-27BC-4F62-AC73-1046C5D1E916}"/>
              </a:ext>
            </a:extLst>
          </p:cNvPr>
          <p:cNvSpPr txBox="1"/>
          <p:nvPr/>
        </p:nvSpPr>
        <p:spPr>
          <a:xfrm>
            <a:off x="5624722" y="4204396"/>
            <a:ext cx="1395550" cy="369332"/>
          </a:xfrm>
          <a:prstGeom prst="rect">
            <a:avLst/>
          </a:prstGeom>
          <a:solidFill>
            <a:srgbClr val="002060"/>
          </a:solidFill>
        </p:spPr>
        <p:txBody>
          <a:bodyPr wrap="square" rtlCol="0">
            <a:spAutoFit/>
          </a:bodyPr>
          <a:lstStyle/>
          <a:p>
            <a:r>
              <a:rPr lang="en-GB" dirty="0"/>
              <a:t>Class Pages</a:t>
            </a:r>
          </a:p>
        </p:txBody>
      </p:sp>
    </p:spTree>
    <p:extLst>
      <p:ext uri="{BB962C8B-B14F-4D97-AF65-F5344CB8AC3E}">
        <p14:creationId xmlns:p14="http://schemas.microsoft.com/office/powerpoint/2010/main" val="3847565257"/>
      </p:ext>
    </p:extLst>
  </p:cSld>
  <p:clrMapOvr>
    <a:masterClrMapping/>
  </p:clrMapOvr>
  <p:transition advTm="1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9E21-97D9-4223-B3D3-2D7A6A6A423D}"/>
              </a:ext>
            </a:extLst>
          </p:cNvPr>
          <p:cNvSpPr>
            <a:spLocks noGrp="1"/>
          </p:cNvSpPr>
          <p:nvPr>
            <p:ph type="title"/>
          </p:nvPr>
        </p:nvSpPr>
        <p:spPr/>
        <p:txBody>
          <a:bodyPr/>
          <a:lstStyle/>
          <a:p>
            <a:r>
              <a:rPr lang="en-GB" dirty="0"/>
              <a:t>Meet the Team</a:t>
            </a:r>
          </a:p>
        </p:txBody>
      </p:sp>
      <p:sp>
        <p:nvSpPr>
          <p:cNvPr id="3" name="Text Placeholder 2">
            <a:extLst>
              <a:ext uri="{FF2B5EF4-FFF2-40B4-BE49-F238E27FC236}">
                <a16:creationId xmlns:a16="http://schemas.microsoft.com/office/drawing/2014/main" id="{EB681694-662B-4E2E-8BF3-24C6DBA725FB}"/>
              </a:ext>
            </a:extLst>
          </p:cNvPr>
          <p:cNvSpPr>
            <a:spLocks noGrp="1"/>
          </p:cNvSpPr>
          <p:nvPr>
            <p:ph type="body" idx="1"/>
          </p:nvPr>
        </p:nvSpPr>
        <p:spPr/>
        <p:txBody>
          <a:bodyPr/>
          <a:lstStyle/>
          <a:p>
            <a:r>
              <a:rPr lang="en-GB" dirty="0"/>
              <a:t>Year 3</a:t>
            </a:r>
          </a:p>
        </p:txBody>
      </p:sp>
      <p:sp>
        <p:nvSpPr>
          <p:cNvPr id="4" name="Content Placeholder 3">
            <a:extLst>
              <a:ext uri="{FF2B5EF4-FFF2-40B4-BE49-F238E27FC236}">
                <a16:creationId xmlns:a16="http://schemas.microsoft.com/office/drawing/2014/main" id="{56953B38-40BF-4320-9A34-08CE20C81709}"/>
              </a:ext>
            </a:extLst>
          </p:cNvPr>
          <p:cNvSpPr>
            <a:spLocks noGrp="1"/>
          </p:cNvSpPr>
          <p:nvPr>
            <p:ph sz="half" idx="2"/>
          </p:nvPr>
        </p:nvSpPr>
        <p:spPr/>
        <p:txBody>
          <a:bodyPr/>
          <a:lstStyle/>
          <a:p>
            <a:r>
              <a:rPr lang="en-GB" dirty="0"/>
              <a:t>Ms Hall</a:t>
            </a:r>
          </a:p>
          <a:p>
            <a:pPr marL="0" indent="0">
              <a:buNone/>
            </a:pPr>
            <a:r>
              <a:rPr lang="en-GB" dirty="0"/>
              <a:t>LKS2 Lead, Red Kites </a:t>
            </a:r>
          </a:p>
          <a:p>
            <a:r>
              <a:rPr lang="en-GB" dirty="0"/>
              <a:t>Mr Hamid</a:t>
            </a:r>
          </a:p>
          <a:p>
            <a:pPr marL="0" indent="0">
              <a:buNone/>
            </a:pPr>
            <a:r>
              <a:rPr lang="en-GB" dirty="0"/>
              <a:t>Kingfishers</a:t>
            </a:r>
          </a:p>
          <a:p>
            <a:pPr marL="0" indent="0">
              <a:buNone/>
            </a:pPr>
            <a:endParaRPr lang="en-GB" dirty="0"/>
          </a:p>
          <a:p>
            <a:r>
              <a:rPr lang="en-GB" dirty="0"/>
              <a:t>Ms Le Cras </a:t>
            </a:r>
          </a:p>
          <a:p>
            <a:pPr marL="0" indent="0">
              <a:buNone/>
            </a:pPr>
            <a:r>
              <a:rPr lang="en-GB" dirty="0"/>
              <a:t>Red Kites LSA</a:t>
            </a:r>
          </a:p>
          <a:p>
            <a:r>
              <a:rPr lang="en-GB" dirty="0"/>
              <a:t>Miss Gomes</a:t>
            </a:r>
          </a:p>
          <a:p>
            <a:pPr marL="0" indent="0">
              <a:buNone/>
            </a:pPr>
            <a:r>
              <a:rPr lang="en-GB" dirty="0"/>
              <a:t>Kingfisher LSA</a:t>
            </a:r>
          </a:p>
          <a:p>
            <a:endParaRPr lang="en-GB" dirty="0"/>
          </a:p>
        </p:txBody>
      </p:sp>
      <p:sp>
        <p:nvSpPr>
          <p:cNvPr id="5" name="Text Placeholder 4">
            <a:extLst>
              <a:ext uri="{FF2B5EF4-FFF2-40B4-BE49-F238E27FC236}">
                <a16:creationId xmlns:a16="http://schemas.microsoft.com/office/drawing/2014/main" id="{26AD3DE5-FAD5-42D2-84FB-09CC8B9D680F}"/>
              </a:ext>
            </a:extLst>
          </p:cNvPr>
          <p:cNvSpPr>
            <a:spLocks noGrp="1"/>
          </p:cNvSpPr>
          <p:nvPr>
            <p:ph type="body" sz="quarter" idx="3"/>
          </p:nvPr>
        </p:nvSpPr>
        <p:spPr/>
        <p:txBody>
          <a:bodyPr/>
          <a:lstStyle/>
          <a:p>
            <a:r>
              <a:rPr lang="en-GB" dirty="0"/>
              <a:t>Year 4</a:t>
            </a:r>
          </a:p>
        </p:txBody>
      </p:sp>
      <p:sp>
        <p:nvSpPr>
          <p:cNvPr id="6" name="Content Placeholder 5">
            <a:extLst>
              <a:ext uri="{FF2B5EF4-FFF2-40B4-BE49-F238E27FC236}">
                <a16:creationId xmlns:a16="http://schemas.microsoft.com/office/drawing/2014/main" id="{DF7A2AD2-9DFF-44C7-B657-07E4F7D07F5C}"/>
              </a:ext>
            </a:extLst>
          </p:cNvPr>
          <p:cNvSpPr>
            <a:spLocks noGrp="1"/>
          </p:cNvSpPr>
          <p:nvPr>
            <p:ph sz="quarter" idx="4"/>
          </p:nvPr>
        </p:nvSpPr>
        <p:spPr>
          <a:xfrm>
            <a:off x="4645025" y="2174874"/>
            <a:ext cx="4041775" cy="4408487"/>
          </a:xfrm>
        </p:spPr>
        <p:txBody>
          <a:bodyPr/>
          <a:lstStyle/>
          <a:p>
            <a:r>
              <a:rPr lang="en-GB" dirty="0"/>
              <a:t>Mrs </a:t>
            </a:r>
            <a:r>
              <a:rPr lang="en-GB" dirty="0" err="1"/>
              <a:t>Ashad</a:t>
            </a:r>
            <a:r>
              <a:rPr lang="en-GB" dirty="0"/>
              <a:t> </a:t>
            </a:r>
          </a:p>
          <a:p>
            <a:pPr marL="0" indent="0">
              <a:buNone/>
            </a:pPr>
            <a:r>
              <a:rPr lang="en-GB" dirty="0"/>
              <a:t>Robins</a:t>
            </a:r>
          </a:p>
          <a:p>
            <a:r>
              <a:rPr lang="en-GB" dirty="0"/>
              <a:t>Mrs Hodder</a:t>
            </a:r>
          </a:p>
          <a:p>
            <a:pPr marL="0" indent="0">
              <a:buNone/>
            </a:pPr>
            <a:r>
              <a:rPr lang="en-GB" dirty="0"/>
              <a:t>Owls</a:t>
            </a:r>
          </a:p>
          <a:p>
            <a:endParaRPr lang="en-GB" dirty="0"/>
          </a:p>
          <a:p>
            <a:r>
              <a:rPr lang="en-GB" dirty="0"/>
              <a:t>Mrs Hart</a:t>
            </a:r>
          </a:p>
          <a:p>
            <a:pPr marL="0" indent="0">
              <a:buNone/>
            </a:pPr>
            <a:r>
              <a:rPr lang="en-GB" dirty="0"/>
              <a:t>Robins LSA</a:t>
            </a:r>
          </a:p>
          <a:p>
            <a:r>
              <a:rPr lang="en-GB" dirty="0"/>
              <a:t>Mrs Lokat</a:t>
            </a:r>
          </a:p>
          <a:p>
            <a:pPr marL="0" indent="0">
              <a:buNone/>
            </a:pPr>
            <a:r>
              <a:rPr lang="en-GB" dirty="0"/>
              <a:t>Owls  LSA</a:t>
            </a:r>
          </a:p>
          <a:p>
            <a:endParaRPr lang="en-GB" dirty="0"/>
          </a:p>
        </p:txBody>
      </p:sp>
    </p:spTree>
    <p:extLst>
      <p:ext uri="{BB962C8B-B14F-4D97-AF65-F5344CB8AC3E}">
        <p14:creationId xmlns:p14="http://schemas.microsoft.com/office/powerpoint/2010/main" val="3243272303"/>
      </p:ext>
    </p:extLst>
  </p:cSld>
  <p:clrMapOvr>
    <a:masterClrMapping/>
  </p:clrMapOvr>
  <p:transition advTm="10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2,600+ Reading Clipart Illustrations, Royalty-Free Vector Graphics &amp; Clip  Art - iStock | Books clipart, School clipart, Study clipart">
            <a:extLst>
              <a:ext uri="{FF2B5EF4-FFF2-40B4-BE49-F238E27FC236}">
                <a16:creationId xmlns:a16="http://schemas.microsoft.com/office/drawing/2014/main" id="{E4ECC2FF-1392-4098-B191-585946458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869160"/>
            <a:ext cx="36004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ids Reading Books Clipart Boy and Girl Reading Books School - Etsy UK">
            <a:extLst>
              <a:ext uri="{FF2B5EF4-FFF2-40B4-BE49-F238E27FC236}">
                <a16:creationId xmlns:a16="http://schemas.microsoft.com/office/drawing/2014/main" id="{785A9116-14AA-4DAC-9508-694899A0DF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260648"/>
            <a:ext cx="2198018" cy="17584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7EDBEDC-BBF4-4901-8C70-3B6F4B64FC29}"/>
              </a:ext>
            </a:extLst>
          </p:cNvPr>
          <p:cNvPicPr>
            <a:picLocks noChangeAspect="1"/>
          </p:cNvPicPr>
          <p:nvPr/>
        </p:nvPicPr>
        <p:blipFill>
          <a:blip r:embed="rId4"/>
          <a:stretch>
            <a:fillRect/>
          </a:stretch>
        </p:blipFill>
        <p:spPr>
          <a:xfrm>
            <a:off x="467544" y="548680"/>
            <a:ext cx="2074565" cy="2023966"/>
          </a:xfrm>
          <a:prstGeom prst="rect">
            <a:avLst/>
          </a:prstGeom>
        </p:spPr>
      </p:pic>
      <p:sp>
        <p:nvSpPr>
          <p:cNvPr id="3" name="TextBox 2">
            <a:extLst>
              <a:ext uri="{FF2B5EF4-FFF2-40B4-BE49-F238E27FC236}">
                <a16:creationId xmlns:a16="http://schemas.microsoft.com/office/drawing/2014/main" id="{0D5CB7CE-73EC-4A26-A717-E28562E50335}"/>
              </a:ext>
            </a:extLst>
          </p:cNvPr>
          <p:cNvSpPr txBox="1"/>
          <p:nvPr/>
        </p:nvSpPr>
        <p:spPr>
          <a:xfrm>
            <a:off x="1187624" y="2705725"/>
            <a:ext cx="7416824" cy="1446550"/>
          </a:xfrm>
          <a:prstGeom prst="rect">
            <a:avLst/>
          </a:prstGeom>
          <a:noFill/>
        </p:spPr>
        <p:txBody>
          <a:bodyPr wrap="square" rtlCol="0">
            <a:spAutoFit/>
          </a:bodyPr>
          <a:lstStyle/>
          <a:p>
            <a:r>
              <a:rPr lang="en-GB" sz="8800" dirty="0">
                <a:solidFill>
                  <a:srgbClr val="00FF00"/>
                </a:solidFill>
                <a:latin typeface="CCW Cursive Writing 16" panose="03050602040000000000" pitchFamily="66" charset="0"/>
              </a:rPr>
              <a:t>Reading</a:t>
            </a:r>
          </a:p>
        </p:txBody>
      </p:sp>
    </p:spTree>
    <p:extLst>
      <p:ext uri="{BB962C8B-B14F-4D97-AF65-F5344CB8AC3E}">
        <p14:creationId xmlns:p14="http://schemas.microsoft.com/office/powerpoint/2010/main" val="1431704397"/>
      </p:ext>
    </p:extLst>
  </p:cSld>
  <p:clrMapOvr>
    <a:masterClrMapping/>
  </p:clrMapOvr>
  <p:transition advTm="1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9AFC78-4624-4440-9879-1483CD9C4C90}"/>
              </a:ext>
            </a:extLst>
          </p:cNvPr>
          <p:cNvSpPr txBox="1"/>
          <p:nvPr/>
        </p:nvSpPr>
        <p:spPr>
          <a:xfrm>
            <a:off x="251520" y="116632"/>
            <a:ext cx="8784976" cy="4524315"/>
          </a:xfrm>
          <a:prstGeom prst="rect">
            <a:avLst/>
          </a:prstGeom>
          <a:noFill/>
        </p:spPr>
        <p:txBody>
          <a:bodyPr wrap="square" rtlCol="0">
            <a:spAutoFit/>
          </a:bodyPr>
          <a:lstStyle/>
          <a:p>
            <a:r>
              <a:rPr lang="en-GB" sz="2400" dirty="0"/>
              <a:t>The importance of being able to read can not be stressed enough!</a:t>
            </a:r>
          </a:p>
          <a:p>
            <a:r>
              <a:rPr lang="en-GB" sz="2400" dirty="0"/>
              <a:t>At E P Collier;</a:t>
            </a:r>
          </a:p>
          <a:p>
            <a:pPr marL="285750" indent="-285750">
              <a:buFont typeface="Arial" panose="020B0604020202020204" pitchFamily="34" charset="0"/>
              <a:buChar char="•"/>
            </a:pPr>
            <a:r>
              <a:rPr lang="en-GB" sz="2400" dirty="0"/>
              <a:t>Reading is taught as a class based subject everyday.</a:t>
            </a:r>
          </a:p>
          <a:p>
            <a:pPr marL="285750" indent="-285750">
              <a:buFont typeface="Arial" panose="020B0604020202020204" pitchFamily="34" charset="0"/>
              <a:buChar char="•"/>
            </a:pPr>
            <a:r>
              <a:rPr lang="en-GB" sz="2400" dirty="0"/>
              <a:t>Quality texts are used to enhance the children’s fluency </a:t>
            </a:r>
          </a:p>
          <a:p>
            <a:r>
              <a:rPr lang="en-GB" sz="2400" dirty="0"/>
              <a:t> and love of reading</a:t>
            </a:r>
          </a:p>
          <a:p>
            <a:pPr marL="285750" indent="-285750">
              <a:buFont typeface="Arial" panose="020B0604020202020204" pitchFamily="34" charset="0"/>
              <a:buChar char="•"/>
            </a:pPr>
            <a:r>
              <a:rPr lang="en-GB" sz="2400" dirty="0"/>
              <a:t>Children who, for what ever reason, are given extra reading and phonics lessons.</a:t>
            </a:r>
          </a:p>
          <a:p>
            <a:pPr marL="285750" indent="-285750">
              <a:buFont typeface="Arial" panose="020B0604020202020204" pitchFamily="34" charset="0"/>
              <a:buChar char="•"/>
            </a:pPr>
            <a:r>
              <a:rPr lang="en-GB" sz="2000" dirty="0"/>
              <a:t>This term Year 3		Year 4 are reading The Lion, the </a:t>
            </a:r>
          </a:p>
          <a:p>
            <a:pPr marL="285750" indent="-285750">
              <a:buFont typeface="Arial" panose="020B0604020202020204" pitchFamily="34" charset="0"/>
              <a:buChar char="•"/>
            </a:pPr>
            <a:r>
              <a:rPr lang="en-GB" sz="2000" dirty="0"/>
              <a:t>are reading  			Witch and the Wardrobe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pic>
        <p:nvPicPr>
          <p:cNvPr id="3074" name="Picture 2" descr="Pippi Longstocking - Scholastic Shop">
            <a:extLst>
              <a:ext uri="{FF2B5EF4-FFF2-40B4-BE49-F238E27FC236}">
                <a16:creationId xmlns:a16="http://schemas.microsoft.com/office/drawing/2014/main" id="{B877AF8E-3C2B-4371-9C41-2002B2A63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815" y="3798494"/>
            <a:ext cx="1764198" cy="27028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0D86C3A-7F14-4C99-AC78-CA014C0DA872}"/>
              </a:ext>
            </a:extLst>
          </p:cNvPr>
          <p:cNvPicPr>
            <a:picLocks noChangeAspect="1"/>
          </p:cNvPicPr>
          <p:nvPr/>
        </p:nvPicPr>
        <p:blipFill>
          <a:blip r:embed="rId3"/>
          <a:stretch>
            <a:fillRect/>
          </a:stretch>
        </p:blipFill>
        <p:spPr>
          <a:xfrm>
            <a:off x="4870885" y="3798494"/>
            <a:ext cx="1958516" cy="2942874"/>
          </a:xfrm>
          <a:prstGeom prst="rect">
            <a:avLst/>
          </a:prstGeom>
        </p:spPr>
      </p:pic>
    </p:spTree>
    <p:extLst>
      <p:ext uri="{BB962C8B-B14F-4D97-AF65-F5344CB8AC3E}">
        <p14:creationId xmlns:p14="http://schemas.microsoft.com/office/powerpoint/2010/main" val="3928421315"/>
      </p:ext>
    </p:extLst>
  </p:cSld>
  <p:clrMapOvr>
    <a:masterClrMapping/>
  </p:clrMapOvr>
  <p:transition advTm="10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79F9-3423-4F10-B177-D3C78FE1B8FF}"/>
              </a:ext>
            </a:extLst>
          </p:cNvPr>
          <p:cNvSpPr>
            <a:spLocks noGrp="1"/>
          </p:cNvSpPr>
          <p:nvPr>
            <p:ph type="title"/>
          </p:nvPr>
        </p:nvSpPr>
        <p:spPr/>
        <p:txBody>
          <a:bodyPr/>
          <a:lstStyle/>
          <a:p>
            <a:r>
              <a:rPr lang="en-GB" sz="9600" dirty="0"/>
              <a:t>Writing</a:t>
            </a:r>
          </a:p>
        </p:txBody>
      </p:sp>
      <p:sp>
        <p:nvSpPr>
          <p:cNvPr id="3" name="TextBox 2">
            <a:extLst>
              <a:ext uri="{FF2B5EF4-FFF2-40B4-BE49-F238E27FC236}">
                <a16:creationId xmlns:a16="http://schemas.microsoft.com/office/drawing/2014/main" id="{F3094E3E-F00B-47CB-A433-BF48AA831B0B}"/>
              </a:ext>
            </a:extLst>
          </p:cNvPr>
          <p:cNvSpPr txBox="1"/>
          <p:nvPr/>
        </p:nvSpPr>
        <p:spPr>
          <a:xfrm>
            <a:off x="179512" y="2204864"/>
            <a:ext cx="8352928" cy="2308324"/>
          </a:xfrm>
          <a:prstGeom prst="rect">
            <a:avLst/>
          </a:prstGeom>
          <a:noFill/>
        </p:spPr>
        <p:txBody>
          <a:bodyPr wrap="square" rtlCol="0">
            <a:spAutoFit/>
          </a:bodyPr>
          <a:lstStyle/>
          <a:p>
            <a:r>
              <a:rPr lang="en-GB" dirty="0"/>
              <a:t>Writing is also taught as a subject using quality texts as the stimulus.</a:t>
            </a:r>
          </a:p>
          <a:p>
            <a:endParaRPr lang="en-GB" dirty="0"/>
          </a:p>
          <a:p>
            <a:r>
              <a:rPr lang="en-GB" dirty="0"/>
              <a:t>As the children progress through the years they should be developing legible and well formed letters which eventually will be joined.</a:t>
            </a:r>
          </a:p>
          <a:p>
            <a:endParaRPr lang="en-GB" dirty="0"/>
          </a:p>
          <a:p>
            <a:r>
              <a:rPr lang="en-GB" dirty="0"/>
              <a:t>There are several good sites that can be accessed from home to support you child</a:t>
            </a:r>
          </a:p>
          <a:p>
            <a:endParaRPr lang="en-GB" dirty="0"/>
          </a:p>
        </p:txBody>
      </p:sp>
      <p:pic>
        <p:nvPicPr>
          <p:cNvPr id="4098" name="Picture 2" descr="STOCKWELL ACADEMY - Handwriting">
            <a:extLst>
              <a:ext uri="{FF2B5EF4-FFF2-40B4-BE49-F238E27FC236}">
                <a16:creationId xmlns:a16="http://schemas.microsoft.com/office/drawing/2014/main" id="{42DA12AE-E18C-49E4-A77F-A6B0DB592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51318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A73E3FC-2AD6-4491-9A73-5F6A09003F42}"/>
              </a:ext>
            </a:extLst>
          </p:cNvPr>
          <p:cNvPicPr>
            <a:picLocks noChangeAspect="1"/>
          </p:cNvPicPr>
          <p:nvPr/>
        </p:nvPicPr>
        <p:blipFill>
          <a:blip r:embed="rId3"/>
          <a:stretch>
            <a:fillRect/>
          </a:stretch>
        </p:blipFill>
        <p:spPr>
          <a:xfrm>
            <a:off x="3779912" y="4965452"/>
            <a:ext cx="4248472" cy="843533"/>
          </a:xfrm>
          <a:prstGeom prst="rect">
            <a:avLst/>
          </a:prstGeom>
        </p:spPr>
      </p:pic>
      <p:sp>
        <p:nvSpPr>
          <p:cNvPr id="5" name="Rectangle 4">
            <a:extLst>
              <a:ext uri="{FF2B5EF4-FFF2-40B4-BE49-F238E27FC236}">
                <a16:creationId xmlns:a16="http://schemas.microsoft.com/office/drawing/2014/main" id="{211E7F24-6C7C-4149-A2F0-A3A0A24DDAF4}"/>
              </a:ext>
            </a:extLst>
          </p:cNvPr>
          <p:cNvSpPr/>
          <p:nvPr/>
        </p:nvSpPr>
        <p:spPr>
          <a:xfrm>
            <a:off x="3003558" y="6238656"/>
            <a:ext cx="3136884" cy="369332"/>
          </a:xfrm>
          <a:prstGeom prst="rect">
            <a:avLst/>
          </a:prstGeom>
        </p:spPr>
        <p:txBody>
          <a:bodyPr wrap="none">
            <a:spAutoFit/>
          </a:bodyPr>
          <a:lstStyle/>
          <a:p>
            <a:r>
              <a:rPr lang="en-GB" dirty="0"/>
              <a:t>https://www.letterjoin.co.uk/</a:t>
            </a:r>
          </a:p>
        </p:txBody>
      </p:sp>
      <p:sp>
        <p:nvSpPr>
          <p:cNvPr id="6" name="Rectangle 5">
            <a:extLst>
              <a:ext uri="{FF2B5EF4-FFF2-40B4-BE49-F238E27FC236}">
                <a16:creationId xmlns:a16="http://schemas.microsoft.com/office/drawing/2014/main" id="{6FAC41C6-8F38-4EED-9341-BB24A1BFD8FF}"/>
              </a:ext>
            </a:extLst>
          </p:cNvPr>
          <p:cNvSpPr/>
          <p:nvPr/>
        </p:nvSpPr>
        <p:spPr>
          <a:xfrm>
            <a:off x="4009911" y="4465309"/>
            <a:ext cx="3411318" cy="369332"/>
          </a:xfrm>
          <a:prstGeom prst="rect">
            <a:avLst/>
          </a:prstGeom>
        </p:spPr>
        <p:txBody>
          <a:bodyPr wrap="none">
            <a:spAutoFit/>
          </a:bodyPr>
          <a:lstStyle/>
          <a:p>
            <a:r>
              <a:rPr lang="en-GB" dirty="0"/>
              <a:t>https://teachhandwriting.co.uk/</a:t>
            </a:r>
          </a:p>
        </p:txBody>
      </p:sp>
    </p:spTree>
    <p:extLst>
      <p:ext uri="{BB962C8B-B14F-4D97-AF65-F5344CB8AC3E}">
        <p14:creationId xmlns:p14="http://schemas.microsoft.com/office/powerpoint/2010/main" val="3960796384"/>
      </p:ext>
    </p:extLst>
  </p:cSld>
  <p:clrMapOvr>
    <a:masterClrMapping/>
  </p:clrMapOvr>
  <p:transition advTm="1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2B16E1-E150-4B90-880E-2700510885A2}"/>
              </a:ext>
            </a:extLst>
          </p:cNvPr>
          <p:cNvSpPr txBox="1"/>
          <p:nvPr/>
        </p:nvSpPr>
        <p:spPr>
          <a:xfrm>
            <a:off x="1043608" y="358944"/>
            <a:ext cx="7056784" cy="3539430"/>
          </a:xfrm>
          <a:prstGeom prst="rect">
            <a:avLst/>
          </a:prstGeom>
          <a:noFill/>
        </p:spPr>
        <p:txBody>
          <a:bodyPr wrap="square" rtlCol="0">
            <a:spAutoFit/>
          </a:bodyPr>
          <a:lstStyle/>
          <a:p>
            <a:r>
              <a:rPr lang="en-GB" sz="3200" dirty="0"/>
              <a:t>We have also as a school, invested in the Nelson handwriting scheme which children access several times a week.</a:t>
            </a:r>
          </a:p>
          <a:p>
            <a:endParaRPr lang="en-GB" sz="3200" dirty="0"/>
          </a:p>
          <a:p>
            <a:r>
              <a:rPr lang="en-GB" sz="3200" dirty="0"/>
              <a:t>You can access information on this through the Oxford Owl your child should have received.</a:t>
            </a:r>
          </a:p>
        </p:txBody>
      </p:sp>
      <p:pic>
        <p:nvPicPr>
          <p:cNvPr id="3" name="Picture 2">
            <a:extLst>
              <a:ext uri="{FF2B5EF4-FFF2-40B4-BE49-F238E27FC236}">
                <a16:creationId xmlns:a16="http://schemas.microsoft.com/office/drawing/2014/main" id="{E0692B70-C0D2-45BA-B7C6-FC7C21C4572F}"/>
              </a:ext>
            </a:extLst>
          </p:cNvPr>
          <p:cNvPicPr>
            <a:picLocks noChangeAspect="1"/>
          </p:cNvPicPr>
          <p:nvPr/>
        </p:nvPicPr>
        <p:blipFill>
          <a:blip r:embed="rId2"/>
          <a:stretch>
            <a:fillRect/>
          </a:stretch>
        </p:blipFill>
        <p:spPr>
          <a:xfrm>
            <a:off x="1037688" y="4077072"/>
            <a:ext cx="2333625" cy="609600"/>
          </a:xfrm>
          <a:prstGeom prst="rect">
            <a:avLst/>
          </a:prstGeom>
        </p:spPr>
      </p:pic>
      <p:pic>
        <p:nvPicPr>
          <p:cNvPr id="4" name="Picture 3">
            <a:extLst>
              <a:ext uri="{FF2B5EF4-FFF2-40B4-BE49-F238E27FC236}">
                <a16:creationId xmlns:a16="http://schemas.microsoft.com/office/drawing/2014/main" id="{C2EF5D97-97E4-4F70-9378-D91159E13BB6}"/>
              </a:ext>
            </a:extLst>
          </p:cNvPr>
          <p:cNvPicPr>
            <a:picLocks noChangeAspect="1"/>
          </p:cNvPicPr>
          <p:nvPr/>
        </p:nvPicPr>
        <p:blipFill>
          <a:blip r:embed="rId3"/>
          <a:stretch>
            <a:fillRect/>
          </a:stretch>
        </p:blipFill>
        <p:spPr>
          <a:xfrm>
            <a:off x="1403648" y="4734374"/>
            <a:ext cx="1314450" cy="1257300"/>
          </a:xfrm>
          <a:prstGeom prst="rect">
            <a:avLst/>
          </a:prstGeom>
        </p:spPr>
      </p:pic>
      <p:pic>
        <p:nvPicPr>
          <p:cNvPr id="5" name="Picture 4">
            <a:hlinkClick r:id="rId4"/>
            <a:extLst>
              <a:ext uri="{FF2B5EF4-FFF2-40B4-BE49-F238E27FC236}">
                <a16:creationId xmlns:a16="http://schemas.microsoft.com/office/drawing/2014/main" id="{9CC65B97-D745-4A54-86EE-7F1D54545C48}"/>
              </a:ext>
            </a:extLst>
          </p:cNvPr>
          <p:cNvPicPr>
            <a:picLocks noChangeAspect="1"/>
          </p:cNvPicPr>
          <p:nvPr/>
        </p:nvPicPr>
        <p:blipFill>
          <a:blip r:embed="rId5"/>
          <a:stretch>
            <a:fillRect/>
          </a:stretch>
        </p:blipFill>
        <p:spPr>
          <a:xfrm>
            <a:off x="4203092" y="3976730"/>
            <a:ext cx="2633290" cy="2419264"/>
          </a:xfrm>
          <a:prstGeom prst="rect">
            <a:avLst/>
          </a:prstGeom>
        </p:spPr>
      </p:pic>
      <p:sp>
        <p:nvSpPr>
          <p:cNvPr id="6" name="TextBox 5">
            <a:extLst>
              <a:ext uri="{FF2B5EF4-FFF2-40B4-BE49-F238E27FC236}">
                <a16:creationId xmlns:a16="http://schemas.microsoft.com/office/drawing/2014/main" id="{F13A4F8E-9006-469A-A1DE-0A32B3B50C3A}"/>
              </a:ext>
            </a:extLst>
          </p:cNvPr>
          <p:cNvSpPr txBox="1"/>
          <p:nvPr/>
        </p:nvSpPr>
        <p:spPr>
          <a:xfrm>
            <a:off x="7649430" y="4351437"/>
            <a:ext cx="1440160" cy="369332"/>
          </a:xfrm>
          <a:prstGeom prst="rect">
            <a:avLst/>
          </a:prstGeom>
          <a:noFill/>
        </p:spPr>
        <p:txBody>
          <a:bodyPr wrap="square" rtlCol="0">
            <a:spAutoFit/>
          </a:bodyPr>
          <a:lstStyle/>
          <a:p>
            <a:r>
              <a:rPr lang="en-GB" dirty="0"/>
              <a:t>Click here</a:t>
            </a:r>
          </a:p>
        </p:txBody>
      </p:sp>
      <p:sp>
        <p:nvSpPr>
          <p:cNvPr id="7" name="Arrow: Left 6">
            <a:extLst>
              <a:ext uri="{FF2B5EF4-FFF2-40B4-BE49-F238E27FC236}">
                <a16:creationId xmlns:a16="http://schemas.microsoft.com/office/drawing/2014/main" id="{B1F31B68-F440-4B85-B39E-AE5105CC315F}"/>
              </a:ext>
            </a:extLst>
          </p:cNvPr>
          <p:cNvSpPr/>
          <p:nvPr/>
        </p:nvSpPr>
        <p:spPr>
          <a:xfrm>
            <a:off x="6755741" y="4381872"/>
            <a:ext cx="936104"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628066"/>
      </p:ext>
    </p:extLst>
  </p:cSld>
  <p:clrMapOvr>
    <a:masterClrMapping/>
  </p:clrMapOvr>
  <p:transition advTm="1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E438-979C-444A-AD48-6F9FA181710F}"/>
              </a:ext>
            </a:extLst>
          </p:cNvPr>
          <p:cNvSpPr>
            <a:spLocks noGrp="1"/>
          </p:cNvSpPr>
          <p:nvPr>
            <p:ph type="title"/>
          </p:nvPr>
        </p:nvSpPr>
        <p:spPr/>
        <p:txBody>
          <a:bodyPr/>
          <a:lstStyle/>
          <a:p>
            <a:r>
              <a:rPr lang="en-GB" sz="9600" dirty="0"/>
              <a:t>Maths</a:t>
            </a:r>
          </a:p>
        </p:txBody>
      </p:sp>
      <p:sp>
        <p:nvSpPr>
          <p:cNvPr id="3" name="TextBox 2">
            <a:extLst>
              <a:ext uri="{FF2B5EF4-FFF2-40B4-BE49-F238E27FC236}">
                <a16:creationId xmlns:a16="http://schemas.microsoft.com/office/drawing/2014/main" id="{772BAC08-5033-4F1B-B8F5-C1D259918295}"/>
              </a:ext>
            </a:extLst>
          </p:cNvPr>
          <p:cNvSpPr txBox="1"/>
          <p:nvPr/>
        </p:nvSpPr>
        <p:spPr>
          <a:xfrm>
            <a:off x="251520" y="2276872"/>
            <a:ext cx="7920880" cy="3693319"/>
          </a:xfrm>
          <a:prstGeom prst="rect">
            <a:avLst/>
          </a:prstGeom>
          <a:noFill/>
        </p:spPr>
        <p:txBody>
          <a:bodyPr wrap="square" rtlCol="0">
            <a:spAutoFit/>
          </a:bodyPr>
          <a:lstStyle/>
          <a:p>
            <a:r>
              <a:rPr lang="en-GB" dirty="0"/>
              <a:t>Throughout the school the children are taught Maths using </a:t>
            </a:r>
          </a:p>
          <a:p>
            <a:endParaRPr lang="en-GB" dirty="0"/>
          </a:p>
          <a:p>
            <a:endParaRPr lang="en-GB" dirty="0"/>
          </a:p>
          <a:p>
            <a:endParaRPr lang="en-GB" dirty="0"/>
          </a:p>
          <a:p>
            <a:r>
              <a:rPr lang="en-GB" dirty="0"/>
              <a:t>This term year 3 and year 4 are revisiting Place Value moving onto Addition and Subtraction </a:t>
            </a:r>
          </a:p>
          <a:p>
            <a:r>
              <a:rPr lang="en-GB" dirty="0"/>
              <a:t>The breakdown of what is being taught will be in the class pages on the E P Collier website.</a:t>
            </a:r>
          </a:p>
          <a:p>
            <a:endParaRPr lang="en-GB" dirty="0"/>
          </a:p>
          <a:p>
            <a:r>
              <a:rPr lang="en-GB" dirty="0"/>
              <a:t>At the beginning of each topic the children are assessed to see what they already know and then assessed at the end of the topic to ensure progression or to see who may need further support.   These are supportive assessments  NOT tests!</a:t>
            </a:r>
          </a:p>
        </p:txBody>
      </p:sp>
      <p:pic>
        <p:nvPicPr>
          <p:cNvPr id="5122" name="Picture 2" descr="New Recognition Partner Announcement - White Rose Maths - Tempo Time Credits">
            <a:extLst>
              <a:ext uri="{FF2B5EF4-FFF2-40B4-BE49-F238E27FC236}">
                <a16:creationId xmlns:a16="http://schemas.microsoft.com/office/drawing/2014/main" id="{82331D74-D0B1-4429-BC5D-6D57BFA95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030" y="83671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490309"/>
      </p:ext>
    </p:extLst>
  </p:cSld>
  <p:clrMapOvr>
    <a:masterClrMapping/>
  </p:clrMapOvr>
  <p:transition advTm="10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CA5A-4481-4556-9FEB-463ABA9B24E4}"/>
              </a:ext>
            </a:extLst>
          </p:cNvPr>
          <p:cNvSpPr>
            <a:spLocks noGrp="1"/>
          </p:cNvSpPr>
          <p:nvPr>
            <p:ph type="title"/>
          </p:nvPr>
        </p:nvSpPr>
        <p:spPr/>
        <p:txBody>
          <a:bodyPr/>
          <a:lstStyle/>
          <a:p>
            <a:r>
              <a:rPr lang="en-GB" dirty="0"/>
              <a:t>All other subjects</a:t>
            </a:r>
          </a:p>
        </p:txBody>
      </p:sp>
      <p:sp>
        <p:nvSpPr>
          <p:cNvPr id="4" name="TextBox 3">
            <a:extLst>
              <a:ext uri="{FF2B5EF4-FFF2-40B4-BE49-F238E27FC236}">
                <a16:creationId xmlns:a16="http://schemas.microsoft.com/office/drawing/2014/main" id="{12E20104-8E7A-4655-A228-0C49F1F2CA7C}"/>
              </a:ext>
            </a:extLst>
          </p:cNvPr>
          <p:cNvSpPr txBox="1"/>
          <p:nvPr/>
        </p:nvSpPr>
        <p:spPr>
          <a:xfrm flipH="1">
            <a:off x="310383" y="1567724"/>
            <a:ext cx="8523233" cy="4893647"/>
          </a:xfrm>
          <a:prstGeom prst="rect">
            <a:avLst/>
          </a:prstGeom>
          <a:noFill/>
        </p:spPr>
        <p:txBody>
          <a:bodyPr wrap="square" rtlCol="0">
            <a:spAutoFit/>
          </a:bodyPr>
          <a:lstStyle/>
          <a:p>
            <a:r>
              <a:rPr lang="en-GB" sz="2400" dirty="0"/>
              <a:t>Along with the key subjects of Maths and English (reading &amp; Writing your child will also be taught throughout the year </a:t>
            </a:r>
          </a:p>
          <a:p>
            <a:pPr marL="285750" indent="-285750">
              <a:buFont typeface="Arial" panose="020B0604020202020204" pitchFamily="34" charset="0"/>
              <a:buChar char="•"/>
            </a:pPr>
            <a:r>
              <a:rPr lang="en-GB" sz="2400" dirty="0"/>
              <a:t>Science</a:t>
            </a:r>
          </a:p>
          <a:p>
            <a:pPr marL="285750" indent="-285750">
              <a:buFont typeface="Arial" panose="020B0604020202020204" pitchFamily="34" charset="0"/>
              <a:buChar char="•"/>
            </a:pPr>
            <a:r>
              <a:rPr lang="en-GB" sz="2400" dirty="0"/>
              <a:t>Geography</a:t>
            </a:r>
          </a:p>
          <a:p>
            <a:pPr marL="285750" indent="-285750">
              <a:buFont typeface="Arial" panose="020B0604020202020204" pitchFamily="34" charset="0"/>
              <a:buChar char="•"/>
            </a:pPr>
            <a:r>
              <a:rPr lang="en-GB" sz="2400" dirty="0"/>
              <a:t>History</a:t>
            </a:r>
          </a:p>
          <a:p>
            <a:pPr marL="285750" indent="-285750">
              <a:buFont typeface="Arial" panose="020B0604020202020204" pitchFamily="34" charset="0"/>
              <a:buChar char="•"/>
            </a:pPr>
            <a:r>
              <a:rPr lang="en-GB" sz="2400" dirty="0"/>
              <a:t>RE</a:t>
            </a:r>
          </a:p>
          <a:p>
            <a:pPr marL="285750" indent="-285750">
              <a:buFont typeface="Arial" panose="020B0604020202020204" pitchFamily="34" charset="0"/>
              <a:buChar char="•"/>
            </a:pPr>
            <a:r>
              <a:rPr lang="en-GB" sz="2400" dirty="0"/>
              <a:t>PSHE</a:t>
            </a:r>
          </a:p>
          <a:p>
            <a:pPr marL="285750" indent="-285750">
              <a:buFont typeface="Arial" panose="020B0604020202020204" pitchFamily="34" charset="0"/>
              <a:buChar char="•"/>
            </a:pPr>
            <a:r>
              <a:rPr lang="en-GB" sz="2400" dirty="0"/>
              <a:t>PE</a:t>
            </a:r>
          </a:p>
          <a:p>
            <a:pPr marL="285750" indent="-285750">
              <a:buFont typeface="Arial" panose="020B0604020202020204" pitchFamily="34" charset="0"/>
              <a:buChar char="•"/>
            </a:pPr>
            <a:r>
              <a:rPr lang="en-GB" sz="2400" dirty="0"/>
              <a:t>French</a:t>
            </a:r>
          </a:p>
          <a:p>
            <a:pPr marL="285750" indent="-285750">
              <a:buFont typeface="Arial" panose="020B0604020202020204" pitchFamily="34" charset="0"/>
              <a:buChar char="•"/>
            </a:pPr>
            <a:r>
              <a:rPr lang="en-GB" sz="2400" dirty="0"/>
              <a:t>Art </a:t>
            </a:r>
          </a:p>
          <a:p>
            <a:pPr marL="285750" indent="-285750">
              <a:buFont typeface="Arial" panose="020B0604020202020204" pitchFamily="34" charset="0"/>
              <a:buChar char="•"/>
            </a:pPr>
            <a:r>
              <a:rPr lang="en-GB" sz="2400" dirty="0"/>
              <a:t>DT</a:t>
            </a:r>
          </a:p>
          <a:p>
            <a:pPr marL="285750" indent="-285750">
              <a:buFont typeface="Arial" panose="020B0604020202020204" pitchFamily="34" charset="0"/>
              <a:buChar char="•"/>
            </a:pPr>
            <a:r>
              <a:rPr lang="en-GB" sz="2400" dirty="0"/>
              <a:t>Computing</a:t>
            </a:r>
          </a:p>
          <a:p>
            <a:endParaRPr lang="en-GB" sz="2400" dirty="0"/>
          </a:p>
        </p:txBody>
      </p:sp>
    </p:spTree>
    <p:extLst>
      <p:ext uri="{BB962C8B-B14F-4D97-AF65-F5344CB8AC3E}">
        <p14:creationId xmlns:p14="http://schemas.microsoft.com/office/powerpoint/2010/main" val="157790787"/>
      </p:ext>
    </p:extLst>
  </p:cSld>
  <p:clrMapOvr>
    <a:masterClrMapping/>
  </p:clrMapOvr>
  <p:transition advTm="10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93603-0E13-4245-8F10-13A660B83C9C}"/>
              </a:ext>
            </a:extLst>
          </p:cNvPr>
          <p:cNvSpPr>
            <a:spLocks noGrp="1"/>
          </p:cNvSpPr>
          <p:nvPr>
            <p:ph type="title"/>
          </p:nvPr>
        </p:nvSpPr>
        <p:spPr/>
        <p:txBody>
          <a:bodyPr/>
          <a:lstStyle/>
          <a:p>
            <a:r>
              <a:rPr lang="en-GB" dirty="0"/>
              <a:t>House Keeping</a:t>
            </a:r>
            <a:br>
              <a:rPr lang="en-GB" dirty="0"/>
            </a:br>
            <a:r>
              <a:rPr lang="en-GB" dirty="0"/>
              <a:t>Expectations in year 3 and 4.</a:t>
            </a:r>
          </a:p>
        </p:txBody>
      </p:sp>
      <p:sp>
        <p:nvSpPr>
          <p:cNvPr id="3" name="TextBox 2">
            <a:extLst>
              <a:ext uri="{FF2B5EF4-FFF2-40B4-BE49-F238E27FC236}">
                <a16:creationId xmlns:a16="http://schemas.microsoft.com/office/drawing/2014/main" id="{E034AC23-13CB-425E-AF7B-F015DD28DAB5}"/>
              </a:ext>
            </a:extLst>
          </p:cNvPr>
          <p:cNvSpPr txBox="1"/>
          <p:nvPr/>
        </p:nvSpPr>
        <p:spPr>
          <a:xfrm>
            <a:off x="251520" y="2492896"/>
            <a:ext cx="8435280" cy="2308324"/>
          </a:xfrm>
          <a:prstGeom prst="rect">
            <a:avLst/>
          </a:prstGeom>
          <a:noFill/>
        </p:spPr>
        <p:txBody>
          <a:bodyPr wrap="square" rtlCol="0">
            <a:spAutoFit/>
          </a:bodyPr>
          <a:lstStyle/>
          <a:p>
            <a:r>
              <a:rPr lang="en-GB" dirty="0"/>
              <a:t>EP Collier is a ‘</a:t>
            </a:r>
            <a:r>
              <a:rPr lang="en-GB" b="1" i="1" dirty="0"/>
              <a:t>Healthy Eating’ </a:t>
            </a:r>
            <a:r>
              <a:rPr lang="en-GB" dirty="0"/>
              <a:t>School.  </a:t>
            </a:r>
          </a:p>
          <a:p>
            <a:r>
              <a:rPr lang="en-GB" dirty="0"/>
              <a:t>For breaktime snack children should only be bring in fruit, oat bars (</a:t>
            </a:r>
            <a:r>
              <a:rPr lang="en-GB" b="1" i="1" dirty="0"/>
              <a:t>no nuts</a:t>
            </a:r>
            <a:r>
              <a:rPr lang="en-GB" dirty="0"/>
              <a:t>), or yogurt </a:t>
            </a:r>
            <a:r>
              <a:rPr lang="en-GB" dirty="0" err="1"/>
              <a:t>eg</a:t>
            </a:r>
            <a:r>
              <a:rPr lang="en-GB" dirty="0"/>
              <a:t> </a:t>
            </a:r>
            <a:r>
              <a:rPr lang="en-GB" dirty="0" err="1"/>
              <a:t>Frubes</a:t>
            </a:r>
            <a:r>
              <a:rPr lang="en-GB" dirty="0"/>
              <a:t>.</a:t>
            </a:r>
          </a:p>
          <a:p>
            <a:endParaRPr lang="en-GB" dirty="0"/>
          </a:p>
          <a:p>
            <a:r>
              <a:rPr lang="en-GB" dirty="0"/>
              <a:t>In the children’s water bottles there should be water!  Please do not put in juice.</a:t>
            </a:r>
          </a:p>
          <a:p>
            <a:endParaRPr lang="en-GB" dirty="0"/>
          </a:p>
          <a:p>
            <a:r>
              <a:rPr lang="en-GB" dirty="0"/>
              <a:t>Please, please, please                                label your child’s uniform including PE kit </a:t>
            </a:r>
          </a:p>
        </p:txBody>
      </p:sp>
      <p:pic>
        <p:nvPicPr>
          <p:cNvPr id="6146" name="Picture 2" descr="Healthy Eating Policy – Reminder – Powerstown Educate Together National  School, Tyrrelstown, Dublin 15">
            <a:extLst>
              <a:ext uri="{FF2B5EF4-FFF2-40B4-BE49-F238E27FC236}">
                <a16:creationId xmlns:a16="http://schemas.microsoft.com/office/drawing/2014/main" id="{DD29EB17-8CBE-46C8-BFAE-05B1CF633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768980"/>
            <a:ext cx="1944216" cy="9721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egging Clipart #1077645 - Illustration by toonaday">
            <a:extLst>
              <a:ext uri="{FF2B5EF4-FFF2-40B4-BE49-F238E27FC236}">
                <a16:creationId xmlns:a16="http://schemas.microsoft.com/office/drawing/2014/main" id="{F2C8EA01-0B5F-4A98-90CB-00375319A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077072"/>
            <a:ext cx="2042158" cy="214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483064"/>
      </p:ext>
    </p:extLst>
  </p:cSld>
  <p:clrMapOvr>
    <a:masterClrMapping/>
  </p:clrMapOvr>
  <p:transition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7544" y="434182"/>
            <a:ext cx="7772400" cy="1828800"/>
          </a:xfrm>
        </p:spPr>
        <p:txBody>
          <a:bodyPr/>
          <a:lstStyle/>
          <a:p>
            <a:r>
              <a:rPr lang="en-GB"/>
              <a:t>Raise Your Childs Attendance,</a:t>
            </a:r>
            <a:br>
              <a:rPr lang="en-GB"/>
            </a:br>
            <a:r>
              <a:rPr lang="en-GB"/>
              <a:t>-Raise their Chances!</a:t>
            </a:r>
          </a:p>
        </p:txBody>
      </p:sp>
      <p:sp>
        <p:nvSpPr>
          <p:cNvPr id="2051" name="Rectangle 3"/>
          <p:cNvSpPr>
            <a:spLocks noGrp="1" noChangeArrowheads="1"/>
          </p:cNvSpPr>
          <p:nvPr>
            <p:ph type="subTitle" idx="1"/>
          </p:nvPr>
        </p:nvSpPr>
        <p:spPr>
          <a:xfrm>
            <a:off x="1115616" y="2546902"/>
            <a:ext cx="7481069" cy="1223963"/>
          </a:xfrm>
        </p:spPr>
        <p:txBody>
          <a:bodyPr/>
          <a:lstStyle/>
          <a:p>
            <a:r>
              <a:rPr lang="en-GB" dirty="0"/>
              <a:t>What does </a:t>
            </a:r>
            <a:r>
              <a:rPr lang="en-GB" b="1" dirty="0">
                <a:solidFill>
                  <a:srgbClr val="00FF00"/>
                </a:solidFill>
              </a:rPr>
              <a:t>“</a:t>
            </a:r>
            <a:r>
              <a:rPr lang="en-GB" b="1" i="1" dirty="0">
                <a:solidFill>
                  <a:srgbClr val="00FF00"/>
                </a:solidFill>
              </a:rPr>
              <a:t>Good attendance</a:t>
            </a:r>
            <a:r>
              <a:rPr lang="en-GB" b="1" dirty="0">
                <a:solidFill>
                  <a:srgbClr val="00FF00"/>
                </a:solidFill>
              </a:rPr>
              <a:t>”</a:t>
            </a:r>
            <a:r>
              <a:rPr lang="en-GB" dirty="0"/>
              <a:t> mean?</a:t>
            </a:r>
          </a:p>
        </p:txBody>
      </p:sp>
    </p:spTree>
  </p:cSld>
  <p:clrMapOvr>
    <a:masterClrMapping/>
  </p:clrMapOvr>
  <p:transition advTm="1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611560" y="1052736"/>
            <a:ext cx="8229600" cy="3096121"/>
          </a:xfrm>
        </p:spPr>
        <p:txBody>
          <a:bodyPr/>
          <a:lstStyle/>
          <a:p>
            <a:r>
              <a:rPr lang="en-GB" sz="3600" dirty="0"/>
              <a:t>Do you know what your child's attendance is?</a:t>
            </a:r>
          </a:p>
          <a:p>
            <a:endParaRPr lang="en-GB" sz="3600" dirty="0"/>
          </a:p>
          <a:p>
            <a:r>
              <a:rPr lang="en-GB" sz="3600" dirty="0"/>
              <a:t>Do you know what it means?</a:t>
            </a:r>
          </a:p>
          <a:p>
            <a:pPr>
              <a:buFont typeface="Wingdings" pitchFamily="2" charset="2"/>
              <a:buNone/>
            </a:pPr>
            <a:endParaRPr lang="en-GB" sz="3600" dirty="0"/>
          </a:p>
        </p:txBody>
      </p:sp>
    </p:spTree>
  </p:cSld>
  <p:clrMapOvr>
    <a:masterClrMapping/>
  </p:clrMapOvr>
  <p:transition advTm="1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GB" sz="4000" dirty="0"/>
              <a:t>This is </a:t>
            </a:r>
            <a:r>
              <a:rPr lang="en-GB" sz="4000" dirty="0" err="1"/>
              <a:t>Ruju</a:t>
            </a:r>
            <a:r>
              <a:rPr lang="en-GB" sz="4000" dirty="0"/>
              <a:t>. He is in Year 1 and has 90% attendance.</a:t>
            </a:r>
          </a:p>
        </p:txBody>
      </p:sp>
      <p:sp>
        <p:nvSpPr>
          <p:cNvPr id="123907" name="Rectangle 3"/>
          <p:cNvSpPr>
            <a:spLocks noGrp="1" noChangeArrowheads="1"/>
          </p:cNvSpPr>
          <p:nvPr>
            <p:ph type="body" idx="1"/>
          </p:nvPr>
        </p:nvSpPr>
        <p:spPr/>
        <p:txBody>
          <a:bodyPr/>
          <a:lstStyle/>
          <a:p>
            <a:r>
              <a:rPr lang="en-GB"/>
              <a:t>Is that good?</a:t>
            </a:r>
          </a:p>
          <a:p>
            <a:pPr>
              <a:buFont typeface="Wingdings" pitchFamily="2" charset="2"/>
              <a:buNone/>
            </a:pPr>
            <a:endParaRPr lang="en-GB"/>
          </a:p>
          <a:p>
            <a:r>
              <a:rPr lang="en-GB"/>
              <a:t>What does this mean? </a:t>
            </a:r>
          </a:p>
        </p:txBody>
      </p:sp>
      <p:pic>
        <p:nvPicPr>
          <p:cNvPr id="123910" name="Picture 6"/>
          <p:cNvPicPr>
            <a:picLocks noChangeAspect="1" noChangeArrowheads="1"/>
          </p:cNvPicPr>
          <p:nvPr/>
        </p:nvPicPr>
        <p:blipFill>
          <a:blip r:embed="rId2" cstate="print"/>
          <a:srcRect/>
          <a:stretch>
            <a:fillRect/>
          </a:stretch>
        </p:blipFill>
        <p:spPr bwMode="auto">
          <a:xfrm>
            <a:off x="4643438" y="2924175"/>
            <a:ext cx="4229100" cy="3079750"/>
          </a:xfrm>
          <a:prstGeom prst="rect">
            <a:avLst/>
          </a:prstGeom>
          <a:noFill/>
          <a:ln w="9525">
            <a:noFill/>
            <a:miter lim="800000"/>
            <a:headEnd/>
            <a:tailEnd/>
          </a:ln>
        </p:spPr>
      </p:pic>
    </p:spTree>
  </p:cSld>
  <p:clrMapOvr>
    <a:masterClrMapping/>
  </p:clrMapOvr>
  <p:transition advTm="1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GB" sz="4000" dirty="0"/>
              <a:t>Raju’s parents thinks this is pretty good. </a:t>
            </a:r>
            <a:br>
              <a:rPr lang="en-GB" sz="4000" dirty="0"/>
            </a:br>
            <a:r>
              <a:rPr lang="en-GB" sz="4000" dirty="0"/>
              <a:t>Are they right?</a:t>
            </a:r>
          </a:p>
        </p:txBody>
      </p:sp>
      <p:sp>
        <p:nvSpPr>
          <p:cNvPr id="124931" name="Rectangle 3"/>
          <p:cNvSpPr>
            <a:spLocks noGrp="1" noChangeArrowheads="1"/>
          </p:cNvSpPr>
          <p:nvPr>
            <p:ph type="body" sz="half" idx="1"/>
          </p:nvPr>
        </p:nvSpPr>
        <p:spPr>
          <a:xfrm>
            <a:off x="570706" y="2243015"/>
            <a:ext cx="8002587" cy="1800225"/>
          </a:xfrm>
        </p:spPr>
        <p:txBody>
          <a:bodyPr/>
          <a:lstStyle/>
          <a:p>
            <a:pPr algn="ctr">
              <a:buFont typeface="Wingdings" pitchFamily="2" charset="2"/>
              <a:buNone/>
            </a:pPr>
            <a:r>
              <a:rPr lang="en-GB" sz="4400" b="1" dirty="0">
                <a:solidFill>
                  <a:schemeClr val="hlink"/>
                </a:solidFill>
              </a:rPr>
              <a:t>90%</a:t>
            </a:r>
            <a:r>
              <a:rPr lang="en-GB" sz="2800" dirty="0"/>
              <a:t> attendance </a:t>
            </a:r>
            <a:r>
              <a:rPr lang="en-GB" b="1" dirty="0">
                <a:solidFill>
                  <a:srgbClr val="FF3300"/>
                </a:solidFill>
              </a:rPr>
              <a:t>=</a:t>
            </a:r>
            <a:r>
              <a:rPr lang="en-GB" sz="2800" dirty="0"/>
              <a:t> </a:t>
            </a:r>
            <a:r>
              <a:rPr lang="en-GB" sz="4400" b="1" dirty="0">
                <a:solidFill>
                  <a:schemeClr val="hlink"/>
                </a:solidFill>
              </a:rPr>
              <a:t>½ day missed</a:t>
            </a:r>
            <a:r>
              <a:rPr lang="en-GB" sz="2800" dirty="0"/>
              <a:t> every week!!</a:t>
            </a:r>
          </a:p>
          <a:p>
            <a:pPr>
              <a:buFont typeface="Wingdings" pitchFamily="2" charset="2"/>
              <a:buNone/>
            </a:pPr>
            <a:r>
              <a:rPr lang="en-GB" sz="2800" dirty="0"/>
              <a:t> </a:t>
            </a:r>
          </a:p>
          <a:p>
            <a:endParaRPr lang="en-GB" sz="2800" dirty="0"/>
          </a:p>
          <a:p>
            <a:endParaRPr lang="en-GB" sz="2800" dirty="0"/>
          </a:p>
        </p:txBody>
      </p:sp>
      <p:pic>
        <p:nvPicPr>
          <p:cNvPr id="124932" name="Picture 4" descr="attendance"/>
          <p:cNvPicPr>
            <a:picLocks noChangeAspect="1" noChangeArrowheads="1"/>
          </p:cNvPicPr>
          <p:nvPr/>
        </p:nvPicPr>
        <p:blipFill>
          <a:blip r:embed="rId2" cstate="print"/>
          <a:srcRect b="34027"/>
          <a:stretch>
            <a:fillRect/>
          </a:stretch>
        </p:blipFill>
        <p:spPr bwMode="auto">
          <a:xfrm>
            <a:off x="468313" y="3933825"/>
            <a:ext cx="3025775" cy="2722563"/>
          </a:xfrm>
          <a:prstGeom prst="rect">
            <a:avLst/>
          </a:prstGeom>
          <a:noFill/>
          <a:ln w="9525">
            <a:solidFill>
              <a:srgbClr val="FF0000"/>
            </a:solidFill>
            <a:miter lim="800000"/>
            <a:headEnd/>
            <a:tailEnd/>
          </a:ln>
        </p:spPr>
      </p:pic>
      <p:graphicFrame>
        <p:nvGraphicFramePr>
          <p:cNvPr id="125027" name="Group 99"/>
          <p:cNvGraphicFramePr>
            <a:graphicFrameLocks noGrp="1"/>
          </p:cNvGraphicFramePr>
          <p:nvPr>
            <p:ph sz="half" idx="2"/>
          </p:nvPr>
        </p:nvGraphicFramePr>
        <p:xfrm>
          <a:off x="3635375" y="4076700"/>
          <a:ext cx="5113338" cy="1584326"/>
        </p:xfrm>
        <a:graphic>
          <a:graphicData uri="http://schemas.openxmlformats.org/drawingml/2006/table">
            <a:tbl>
              <a:tblPr/>
              <a:tblGrid>
                <a:gridCol w="1022350">
                  <a:extLst>
                    <a:ext uri="{9D8B030D-6E8A-4147-A177-3AD203B41FA5}">
                      <a16:colId xmlns:a16="http://schemas.microsoft.com/office/drawing/2014/main" val="20000"/>
                    </a:ext>
                  </a:extLst>
                </a:gridCol>
                <a:gridCol w="1023938">
                  <a:extLst>
                    <a:ext uri="{9D8B030D-6E8A-4147-A177-3AD203B41FA5}">
                      <a16:colId xmlns:a16="http://schemas.microsoft.com/office/drawing/2014/main" val="20001"/>
                    </a:ext>
                  </a:extLst>
                </a:gridCol>
                <a:gridCol w="511175">
                  <a:extLst>
                    <a:ext uri="{9D8B030D-6E8A-4147-A177-3AD203B41FA5}">
                      <a16:colId xmlns:a16="http://schemas.microsoft.com/office/drawing/2014/main" val="20002"/>
                    </a:ext>
                  </a:extLst>
                </a:gridCol>
                <a:gridCol w="509587">
                  <a:extLst>
                    <a:ext uri="{9D8B030D-6E8A-4147-A177-3AD203B41FA5}">
                      <a16:colId xmlns:a16="http://schemas.microsoft.com/office/drawing/2014/main" val="20003"/>
                    </a:ext>
                  </a:extLst>
                </a:gridCol>
                <a:gridCol w="1022350">
                  <a:extLst>
                    <a:ext uri="{9D8B030D-6E8A-4147-A177-3AD203B41FA5}">
                      <a16:colId xmlns:a16="http://schemas.microsoft.com/office/drawing/2014/main" val="20004"/>
                    </a:ext>
                  </a:extLst>
                </a:gridCol>
                <a:gridCol w="1023938">
                  <a:extLst>
                    <a:ext uri="{9D8B030D-6E8A-4147-A177-3AD203B41FA5}">
                      <a16:colId xmlns:a16="http://schemas.microsoft.com/office/drawing/2014/main" val="20005"/>
                    </a:ext>
                  </a:extLst>
                </a:gridCol>
              </a:tblGrid>
              <a:tr h="9286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GB" sz="2500" b="1" i="0" u="none" strike="noStrike" cap="none" normalizeH="0" baseline="0">
                          <a:ln>
                            <a:noFill/>
                          </a:ln>
                          <a:solidFill>
                            <a:schemeClr val="tx1"/>
                          </a:solidFill>
                          <a:effectLst>
                            <a:outerShdw blurRad="38100" dist="38100" dir="2700000" algn="tl">
                              <a:srgbClr val="000000"/>
                            </a:outerShdw>
                          </a:effectLst>
                          <a:latin typeface="Tahoma" charset="0"/>
                          <a:cs typeface="Times New Roman" charset="0"/>
                        </a:rPr>
                        <a:t>Mon</a:t>
                      </a:r>
                      <a:endParaRPr kumimoji="0" lang="en-GB" sz="3200" b="0" i="0" u="none" strike="noStrike" cap="none" normalizeH="0" baseline="0">
                        <a:ln>
                          <a:noFill/>
                        </a:ln>
                        <a:solidFill>
                          <a:schemeClr val="tx1"/>
                        </a:solidFill>
                        <a:effectLst>
                          <a:outerShdw blurRad="38100" dist="38100" dir="2700000" algn="tl">
                            <a:srgbClr val="000000"/>
                          </a:outerShdw>
                        </a:effectLst>
                        <a:latin typeface="Times" pitchFamily="18"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GB" sz="2500" b="1" i="0" u="none" strike="noStrike" cap="none" normalizeH="0" baseline="0">
                          <a:ln>
                            <a:noFill/>
                          </a:ln>
                          <a:solidFill>
                            <a:schemeClr val="tx1"/>
                          </a:solidFill>
                          <a:effectLst>
                            <a:outerShdw blurRad="38100" dist="38100" dir="2700000" algn="tl">
                              <a:srgbClr val="000000"/>
                            </a:outerShdw>
                          </a:effectLst>
                          <a:latin typeface="Tahoma" charset="0"/>
                          <a:cs typeface="Times New Roman" charset="0"/>
                        </a:rPr>
                        <a:t>Tue</a:t>
                      </a:r>
                      <a:endParaRPr kumimoji="0" lang="en-GB" sz="3200" b="0" i="0" u="none" strike="noStrike" cap="none" normalizeH="0" baseline="0">
                        <a:ln>
                          <a:noFill/>
                        </a:ln>
                        <a:solidFill>
                          <a:schemeClr val="tx1"/>
                        </a:solidFill>
                        <a:effectLst>
                          <a:outerShdw blurRad="38100" dist="38100" dir="2700000" algn="tl">
                            <a:srgbClr val="000000"/>
                          </a:outerShdw>
                        </a:effectLst>
                        <a:latin typeface="Times" pitchFamily="18"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GB" sz="2500" b="1" i="0" u="none" strike="noStrike" cap="none" normalizeH="0" baseline="0">
                          <a:ln>
                            <a:noFill/>
                          </a:ln>
                          <a:solidFill>
                            <a:schemeClr val="tx1"/>
                          </a:solidFill>
                          <a:effectLst>
                            <a:outerShdw blurRad="38100" dist="38100" dir="2700000" algn="tl">
                              <a:srgbClr val="000000"/>
                            </a:outerShdw>
                          </a:effectLst>
                          <a:latin typeface="Tahoma" charset="0"/>
                          <a:cs typeface="Times New Roman" charset="0"/>
                        </a:rPr>
                        <a:t>Wed</a:t>
                      </a:r>
                      <a:endParaRPr kumimoji="0" lang="en-GB" sz="3200" b="0" i="0" u="none" strike="noStrike" cap="none" normalizeH="0" baseline="0">
                        <a:ln>
                          <a:noFill/>
                        </a:ln>
                        <a:solidFill>
                          <a:schemeClr val="tx1"/>
                        </a:solidFill>
                        <a:effectLst>
                          <a:outerShdw blurRad="38100" dist="38100" dir="2700000" algn="tl">
                            <a:srgbClr val="000000"/>
                          </a:outerShdw>
                        </a:effectLst>
                        <a:latin typeface="Times" pitchFamily="18"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GB" sz="2500" b="1" i="0" u="none" strike="noStrike" cap="none" normalizeH="0" baseline="0">
                          <a:ln>
                            <a:noFill/>
                          </a:ln>
                          <a:solidFill>
                            <a:schemeClr val="tx1"/>
                          </a:solidFill>
                          <a:effectLst>
                            <a:outerShdw blurRad="38100" dist="38100" dir="2700000" algn="tl">
                              <a:srgbClr val="000000"/>
                            </a:outerShdw>
                          </a:effectLst>
                          <a:latin typeface="Tahoma" charset="0"/>
                          <a:cs typeface="Times New Roman" charset="0"/>
                        </a:rPr>
                        <a:t>Thur</a:t>
                      </a:r>
                      <a:endParaRPr kumimoji="0" lang="en-GB" sz="3200" b="0" i="0" u="none" strike="noStrike" cap="none" normalizeH="0" baseline="0">
                        <a:ln>
                          <a:noFill/>
                        </a:ln>
                        <a:solidFill>
                          <a:schemeClr val="tx1"/>
                        </a:solidFill>
                        <a:effectLst>
                          <a:outerShdw blurRad="38100" dist="38100" dir="2700000" algn="tl">
                            <a:srgbClr val="000000"/>
                          </a:outerShdw>
                        </a:effectLst>
                        <a:latin typeface="Times" pitchFamily="18"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GB" sz="2500" b="1" i="0" u="none" strike="noStrike" cap="none" normalizeH="0" baseline="0">
                          <a:ln>
                            <a:noFill/>
                          </a:ln>
                          <a:solidFill>
                            <a:schemeClr val="tx1"/>
                          </a:solidFill>
                          <a:effectLst>
                            <a:outerShdw blurRad="38100" dist="38100" dir="2700000" algn="tl">
                              <a:srgbClr val="000000"/>
                            </a:outerShdw>
                          </a:effectLst>
                          <a:latin typeface="Tahoma" charset="0"/>
                          <a:cs typeface="Times New Roman" charset="0"/>
                        </a:rPr>
                        <a:t>Fri</a:t>
                      </a:r>
                      <a:endParaRPr kumimoji="0" lang="en-GB" sz="3200" b="0" i="0" u="none" strike="noStrike" cap="none" normalizeH="0" baseline="0">
                        <a:ln>
                          <a:noFill/>
                        </a:ln>
                        <a:solidFill>
                          <a:schemeClr val="tx1"/>
                        </a:solidFill>
                        <a:effectLst>
                          <a:outerShdw blurRad="38100" dist="38100" dir="2700000" algn="tl">
                            <a:srgbClr val="000000"/>
                          </a:outerShdw>
                        </a:effectLst>
                        <a:latin typeface="Times" pitchFamily="18"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8">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C0C0C0"/>
                          </a:outerShdw>
                        </a:effectLst>
                        <a:latin typeface="Tahoma"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pattFill prst="ltUpDiag">
                      <a:fgClr>
                        <a:schemeClr val="accent1"/>
                      </a:fgClr>
                      <a:bgClr>
                        <a:srgbClr val="FFFFFF"/>
                      </a:bgClr>
                    </a:patt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GB" sz="2500" b="1" i="0" u="none" strike="noStrike" cap="none" normalizeH="0" baseline="0">
                          <a:ln>
                            <a:noFill/>
                          </a:ln>
                          <a:solidFill>
                            <a:srgbClr val="FF0000"/>
                          </a:solidFill>
                          <a:effectLst>
                            <a:outerShdw blurRad="38100" dist="38100" dir="2700000" algn="tl">
                              <a:srgbClr val="C0C0C0"/>
                            </a:outerShdw>
                          </a:effectLst>
                          <a:latin typeface="Tahoma" charset="0"/>
                          <a:cs typeface="Times New Roman" charset="0"/>
                        </a:rPr>
                        <a:t>?</a:t>
                      </a:r>
                      <a:endParaRPr kumimoji="0" lang="en-GB" sz="3200" b="0" i="0" u="none" strike="noStrike" cap="none" normalizeH="0" baseline="0">
                        <a:ln>
                          <a:noFill/>
                        </a:ln>
                        <a:solidFill>
                          <a:schemeClr val="tx1"/>
                        </a:solidFill>
                        <a:effectLst>
                          <a:outerShdw blurRad="38100" dist="38100" dir="2700000" algn="tl">
                            <a:srgbClr val="C0C0C0"/>
                          </a:outerShdw>
                        </a:effectLst>
                        <a:latin typeface="Times" pitchFamily="18"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pattFill prst="pct5">
                      <a:fgClr>
                        <a:schemeClr val="accent1"/>
                      </a:fgClr>
                      <a:bgClr>
                        <a:srgbClr val="FFFFFF"/>
                      </a:bgClr>
                    </a:pattFill>
                  </a:tcPr>
                </a:tc>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C0C0C0"/>
                          </a:outerShdw>
                        </a:effectLst>
                        <a:latin typeface="Tahoma"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pattFill prst="ltUpDiag">
                      <a:fgClr>
                        <a:schemeClr val="accent1"/>
                      </a:fgClr>
                      <a:bgClr>
                        <a:srgbClr val="FFFFFF"/>
                      </a:bgClr>
                    </a:patt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bl>
          </a:graphicData>
        </a:graphic>
      </p:graphicFrame>
      <p:sp>
        <p:nvSpPr>
          <p:cNvPr id="125018" name="Rectangle 90"/>
          <p:cNvSpPr>
            <a:spLocks noChangeArrowheads="1"/>
          </p:cNvSpPr>
          <p:nvPr/>
        </p:nvSpPr>
        <p:spPr bwMode="auto">
          <a:xfrm>
            <a:off x="4211638" y="6021388"/>
            <a:ext cx="3709987" cy="396875"/>
          </a:xfrm>
          <a:prstGeom prst="rect">
            <a:avLst/>
          </a:prstGeom>
          <a:noFill/>
          <a:ln w="9525">
            <a:noFill/>
            <a:miter lim="800000"/>
            <a:headEnd/>
            <a:tailEnd/>
          </a:ln>
          <a:effectLst/>
        </p:spPr>
        <p:txBody>
          <a:bodyPr wrap="none">
            <a:spAutoFit/>
          </a:bodyPr>
          <a:lstStyle/>
          <a:p>
            <a:pPr eaLnBrk="0" hangingPunct="0">
              <a:spcBef>
                <a:spcPct val="50000"/>
              </a:spcBef>
            </a:pPr>
            <a:r>
              <a:rPr lang="en-GB" sz="2000" b="1">
                <a:solidFill>
                  <a:srgbClr val="FF0000"/>
                </a:solidFill>
                <a:latin typeface="Arial" charset="0"/>
              </a:rPr>
              <a:t>Absent half a day every week</a:t>
            </a:r>
          </a:p>
        </p:txBody>
      </p:sp>
      <p:sp>
        <p:nvSpPr>
          <p:cNvPr id="125020" name="AutoShape 92"/>
          <p:cNvSpPr>
            <a:spLocks noChangeArrowheads="1"/>
          </p:cNvSpPr>
          <p:nvPr/>
        </p:nvSpPr>
        <p:spPr bwMode="auto">
          <a:xfrm>
            <a:off x="5867400" y="5373688"/>
            <a:ext cx="144463" cy="719137"/>
          </a:xfrm>
          <a:prstGeom prst="upArrow">
            <a:avLst>
              <a:gd name="adj1" fmla="val 50000"/>
              <a:gd name="adj2" fmla="val 124450"/>
            </a:avLst>
          </a:prstGeom>
          <a:solidFill>
            <a:srgbClr val="FF3300"/>
          </a:solidFill>
          <a:ln w="9525">
            <a:solidFill>
              <a:srgbClr val="FF3300"/>
            </a:solidFill>
            <a:miter lim="800000"/>
            <a:headEnd/>
            <a:tailEnd/>
          </a:ln>
          <a:effectLst/>
        </p:spPr>
        <p:txBody>
          <a:bodyPr wrap="none" anchor="ctr"/>
          <a:lstStyle/>
          <a:p>
            <a:endParaRPr lang="en-GB"/>
          </a:p>
        </p:txBody>
      </p:sp>
    </p:spTree>
  </p:cSld>
  <p:clrMapOvr>
    <a:masterClrMapping/>
  </p:clrMapOvr>
  <p:transition advTm="1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GB"/>
              <a:t>Lets looks a little closer…..</a:t>
            </a:r>
          </a:p>
        </p:txBody>
      </p:sp>
      <p:sp>
        <p:nvSpPr>
          <p:cNvPr id="125955" name="Rectangle 3"/>
          <p:cNvSpPr>
            <a:spLocks noGrp="1" noChangeArrowheads="1"/>
          </p:cNvSpPr>
          <p:nvPr>
            <p:ph type="body" sz="half" idx="1"/>
          </p:nvPr>
        </p:nvSpPr>
        <p:spPr>
          <a:xfrm>
            <a:off x="457200" y="1981200"/>
            <a:ext cx="8291513" cy="1376363"/>
          </a:xfrm>
        </p:spPr>
        <p:txBody>
          <a:bodyPr/>
          <a:lstStyle/>
          <a:p>
            <a:pPr algn="ctr">
              <a:buFont typeface="Wingdings" pitchFamily="2" charset="2"/>
              <a:buNone/>
            </a:pPr>
            <a:r>
              <a:rPr lang="en-GB" sz="3600" b="1">
                <a:solidFill>
                  <a:srgbClr val="00FF00"/>
                </a:solidFill>
              </a:rPr>
              <a:t>1</a:t>
            </a:r>
            <a:r>
              <a:rPr lang="en-GB" sz="2800" b="1">
                <a:solidFill>
                  <a:srgbClr val="00FF00"/>
                </a:solidFill>
              </a:rPr>
              <a:t> school year</a:t>
            </a:r>
            <a:r>
              <a:rPr lang="en-GB" sz="2800"/>
              <a:t> at </a:t>
            </a:r>
            <a:r>
              <a:rPr lang="en-GB" sz="4400" b="1">
                <a:solidFill>
                  <a:srgbClr val="00FF00"/>
                </a:solidFill>
              </a:rPr>
              <a:t>90%</a:t>
            </a:r>
            <a:r>
              <a:rPr lang="en-GB" sz="2800"/>
              <a:t> attendance = </a:t>
            </a:r>
            <a:r>
              <a:rPr lang="en-GB" sz="4400" b="1">
                <a:solidFill>
                  <a:srgbClr val="00FF00"/>
                </a:solidFill>
              </a:rPr>
              <a:t>4</a:t>
            </a:r>
            <a:r>
              <a:rPr lang="en-GB" sz="2800">
                <a:solidFill>
                  <a:srgbClr val="00FF00"/>
                </a:solidFill>
              </a:rPr>
              <a:t> </a:t>
            </a:r>
            <a:r>
              <a:rPr lang="en-GB" sz="2800"/>
              <a:t>whole weeks of lessons </a:t>
            </a:r>
            <a:r>
              <a:rPr lang="en-GB" sz="2800" b="1">
                <a:solidFill>
                  <a:srgbClr val="00FF00"/>
                </a:solidFill>
              </a:rPr>
              <a:t>MISSED!!!</a:t>
            </a:r>
          </a:p>
        </p:txBody>
      </p:sp>
      <p:sp>
        <p:nvSpPr>
          <p:cNvPr id="125956" name="Rectangle 4"/>
          <p:cNvSpPr>
            <a:spLocks noChangeArrowheads="1"/>
          </p:cNvSpPr>
          <p:nvPr/>
        </p:nvSpPr>
        <p:spPr bwMode="auto">
          <a:xfrm>
            <a:off x="2771775" y="3500438"/>
            <a:ext cx="1987550" cy="366712"/>
          </a:xfrm>
          <a:prstGeom prst="rect">
            <a:avLst/>
          </a:prstGeom>
          <a:noFill/>
          <a:ln w="9525">
            <a:noFill/>
            <a:miter lim="800000"/>
            <a:headEnd/>
            <a:tailEnd/>
          </a:ln>
          <a:effectLst/>
        </p:spPr>
        <p:txBody>
          <a:bodyPr wrap="none">
            <a:spAutoFit/>
          </a:bodyPr>
          <a:lstStyle/>
          <a:p>
            <a:pPr eaLnBrk="0" hangingPunct="0">
              <a:spcBef>
                <a:spcPct val="50000"/>
              </a:spcBef>
            </a:pPr>
            <a:r>
              <a:rPr lang="en-GB" b="1">
                <a:solidFill>
                  <a:srgbClr val="CC0000"/>
                </a:solidFill>
                <a:latin typeface="Arial" charset="0"/>
              </a:rPr>
              <a:t>38 school weeks</a:t>
            </a:r>
          </a:p>
        </p:txBody>
      </p:sp>
      <p:graphicFrame>
        <p:nvGraphicFramePr>
          <p:cNvPr id="126116" name="Group 164"/>
          <p:cNvGraphicFramePr>
            <a:graphicFrameLocks noGrp="1"/>
          </p:cNvGraphicFramePr>
          <p:nvPr>
            <p:ph sz="half" idx="2"/>
          </p:nvPr>
        </p:nvGraphicFramePr>
        <p:xfrm>
          <a:off x="1042988" y="4005263"/>
          <a:ext cx="6842125" cy="1478280"/>
        </p:xfrm>
        <a:graphic>
          <a:graphicData uri="http://schemas.openxmlformats.org/drawingml/2006/table">
            <a:tbl>
              <a:tblPr/>
              <a:tblGrid>
                <a:gridCol w="2328862">
                  <a:extLst>
                    <a:ext uri="{9D8B030D-6E8A-4147-A177-3AD203B41FA5}">
                      <a16:colId xmlns:a16="http://schemas.microsoft.com/office/drawing/2014/main" val="20000"/>
                    </a:ext>
                  </a:extLst>
                </a:gridCol>
                <a:gridCol w="766763">
                  <a:extLst>
                    <a:ext uri="{9D8B030D-6E8A-4147-A177-3AD203B41FA5}">
                      <a16:colId xmlns:a16="http://schemas.microsoft.com/office/drawing/2014/main" val="20001"/>
                    </a:ext>
                  </a:extLst>
                </a:gridCol>
                <a:gridCol w="3746500">
                  <a:extLst>
                    <a:ext uri="{9D8B030D-6E8A-4147-A177-3AD203B41FA5}">
                      <a16:colId xmlns:a16="http://schemas.microsoft.com/office/drawing/2014/main" val="20002"/>
                    </a:ext>
                  </a:extLst>
                </a:gridCol>
              </a:tblGrid>
              <a:tr h="628650">
                <a:tc gridSpan="3">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GB" sz="2500" b="1" i="0" u="none" strike="noStrike" cap="none" normalizeH="0" baseline="0">
                          <a:ln>
                            <a:noFill/>
                          </a:ln>
                          <a:solidFill>
                            <a:schemeClr val="tx1"/>
                          </a:solidFill>
                          <a:effectLst>
                            <a:outerShdw blurRad="38100" dist="38100" dir="2700000" algn="tl">
                              <a:srgbClr val="000000"/>
                            </a:outerShdw>
                          </a:effectLst>
                          <a:latin typeface="Tahoma" charset="0"/>
                          <a:cs typeface="Times New Roman" charset="0"/>
                        </a:rPr>
                        <a:t>Sept                                                        July</a:t>
                      </a:r>
                      <a:endParaRPr kumimoji="0" lang="en-GB" sz="3200" b="0" i="0" u="none" strike="noStrike" cap="none" normalizeH="0" baseline="0">
                        <a:ln>
                          <a:noFill/>
                        </a:ln>
                        <a:solidFill>
                          <a:schemeClr val="tx1"/>
                        </a:solidFill>
                        <a:effectLst>
                          <a:outerShdw blurRad="38100" dist="38100" dir="2700000" algn="tl">
                            <a:srgbClr val="000000"/>
                          </a:outerShdw>
                        </a:effectLst>
                        <a:latin typeface="Times" pitchFamily="18" charset="0"/>
                        <a:cs typeface="Times New Roman" charset="0"/>
                      </a:endParaRPr>
                    </a:p>
                    <a:p>
                      <a:pPr marL="0" marR="0" lvl="0" indent="0" algn="r" defTabSz="914400" rtl="0" eaLnBrk="1" fontAlgn="base" latinLnBrk="0" hangingPunct="1">
                        <a:lnSpc>
                          <a:spcPct val="100000"/>
                        </a:lnSpc>
                        <a:spcBef>
                          <a:spcPct val="0"/>
                        </a:spcBef>
                        <a:spcAft>
                          <a:spcPct val="0"/>
                        </a:spcAft>
                        <a:buClrTx/>
                        <a:buSzPct val="100000"/>
                        <a:buFontTx/>
                        <a:buNone/>
                        <a:tabLst/>
                      </a:pPr>
                      <a:endParaRPr kumimoji="0" lang="en-GB" sz="3200" b="0" i="0" u="none" strike="noStrike" cap="none" normalizeH="0" baseline="0">
                        <a:ln>
                          <a:noFill/>
                        </a:ln>
                        <a:solidFill>
                          <a:schemeClr val="tx1"/>
                        </a:solidFill>
                        <a:effectLst>
                          <a:outerShdw blurRad="38100" dist="38100" dir="2700000" algn="tl">
                            <a:srgbClr val="000000"/>
                          </a:outerShdw>
                        </a:effectLst>
                        <a:latin typeface="Times" pitchFamily="18" charset="0"/>
                        <a:cs typeface="Times New Roman"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GB" sz="2500" b="1" i="0" u="none" strike="noStrike" cap="none" normalizeH="0" baseline="0">
                          <a:ln>
                            <a:noFill/>
                          </a:ln>
                          <a:solidFill>
                            <a:srgbClr val="FF3300"/>
                          </a:solidFill>
                          <a:effectLst>
                            <a:outerShdw blurRad="38100" dist="38100" dir="2700000" algn="tl">
                              <a:srgbClr val="C0C0C0"/>
                            </a:outerShdw>
                          </a:effectLst>
                          <a:latin typeface="Tahoma" charset="0"/>
                          <a:cs typeface="Times New Roman" charset="0"/>
                        </a:rPr>
                        <a:t>?</a:t>
                      </a:r>
                      <a:endParaRPr kumimoji="0" lang="en-GB" sz="3200" b="0" i="0" u="none" strike="noStrike" cap="none" normalizeH="0" baseline="0">
                        <a:ln>
                          <a:noFill/>
                        </a:ln>
                        <a:solidFill>
                          <a:srgbClr val="FF3300"/>
                        </a:solidFill>
                        <a:effectLst>
                          <a:outerShdw blurRad="38100" dist="38100" dir="2700000" algn="tl">
                            <a:srgbClr val="C0C0C0"/>
                          </a:outerShdw>
                        </a:effectLst>
                        <a:latin typeface="Times" pitchFamily="18"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pct5">
                      <a:fgClr>
                        <a:schemeClr val="accent1"/>
                      </a:fgClr>
                      <a:bgClr>
                        <a:schemeClr val="tx1"/>
                      </a:bgClr>
                    </a:patt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126107" name="Rectangle 155"/>
          <p:cNvSpPr>
            <a:spLocks noChangeArrowheads="1"/>
          </p:cNvSpPr>
          <p:nvPr/>
        </p:nvSpPr>
        <p:spPr bwMode="auto">
          <a:xfrm>
            <a:off x="2700338" y="5949950"/>
            <a:ext cx="2497137" cy="396875"/>
          </a:xfrm>
          <a:prstGeom prst="rect">
            <a:avLst/>
          </a:prstGeom>
          <a:noFill/>
          <a:ln w="9525">
            <a:noFill/>
            <a:miter lim="800000"/>
            <a:headEnd/>
            <a:tailEnd/>
          </a:ln>
          <a:effectLst/>
        </p:spPr>
        <p:txBody>
          <a:bodyPr wrap="none">
            <a:spAutoFit/>
          </a:bodyPr>
          <a:lstStyle/>
          <a:p>
            <a:pPr eaLnBrk="0" hangingPunct="0">
              <a:spcBef>
                <a:spcPct val="50000"/>
              </a:spcBef>
            </a:pPr>
            <a:r>
              <a:rPr lang="en-GB" sz="2000" b="1">
                <a:solidFill>
                  <a:srgbClr val="CC0000"/>
                </a:solidFill>
                <a:latin typeface="Arial" charset="0"/>
              </a:rPr>
              <a:t>Absent for 4 weeks</a:t>
            </a:r>
          </a:p>
        </p:txBody>
      </p:sp>
      <p:sp>
        <p:nvSpPr>
          <p:cNvPr id="126108" name="AutoShape 156"/>
          <p:cNvSpPr>
            <a:spLocks noChangeArrowheads="1"/>
          </p:cNvSpPr>
          <p:nvPr/>
        </p:nvSpPr>
        <p:spPr bwMode="auto">
          <a:xfrm>
            <a:off x="3708400" y="5373688"/>
            <a:ext cx="71438" cy="576262"/>
          </a:xfrm>
          <a:prstGeom prst="upArrow">
            <a:avLst>
              <a:gd name="adj1" fmla="val 50000"/>
              <a:gd name="adj2" fmla="val 201665"/>
            </a:avLst>
          </a:prstGeom>
          <a:solidFill>
            <a:srgbClr val="FF3300"/>
          </a:solidFill>
          <a:ln w="9525">
            <a:solidFill>
              <a:srgbClr val="FF3300"/>
            </a:solidFill>
            <a:miter lim="800000"/>
            <a:headEnd/>
            <a:tailEnd/>
          </a:ln>
          <a:effectLst/>
        </p:spPr>
        <p:txBody>
          <a:bodyPr wrap="none" anchor="ctr"/>
          <a:lstStyle/>
          <a:p>
            <a:endParaRPr lang="en-GB"/>
          </a:p>
        </p:txBody>
      </p:sp>
      <p:sp>
        <p:nvSpPr>
          <p:cNvPr id="126109" name="AutoShape 157"/>
          <p:cNvSpPr>
            <a:spLocks noChangeArrowheads="1"/>
          </p:cNvSpPr>
          <p:nvPr/>
        </p:nvSpPr>
        <p:spPr bwMode="auto">
          <a:xfrm>
            <a:off x="1476375" y="4437063"/>
            <a:ext cx="5903913" cy="288925"/>
          </a:xfrm>
          <a:prstGeom prst="leftRightArrow">
            <a:avLst>
              <a:gd name="adj1" fmla="val 50000"/>
              <a:gd name="adj2" fmla="val 408681"/>
            </a:avLst>
          </a:prstGeom>
          <a:solidFill>
            <a:srgbClr val="000000"/>
          </a:solidFill>
          <a:ln w="9525">
            <a:solidFill>
              <a:schemeClr val="tx1"/>
            </a:solidFill>
            <a:miter lim="800000"/>
            <a:headEnd/>
            <a:tailEnd/>
          </a:ln>
          <a:effectLst/>
        </p:spPr>
        <p:txBody>
          <a:bodyPr wrap="none" anchor="ctr"/>
          <a:lstStyle/>
          <a:p>
            <a:endParaRPr lang="en-GB"/>
          </a:p>
        </p:txBody>
      </p:sp>
    </p:spTree>
  </p:cSld>
  <p:clrMapOvr>
    <a:masterClrMapping/>
  </p:clrMapOvr>
  <p:transition advTm="1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2610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GB" sz="4000" b="1" dirty="0">
                <a:solidFill>
                  <a:srgbClr val="00FF00"/>
                </a:solidFill>
              </a:rPr>
              <a:t>90%</a:t>
            </a:r>
            <a:r>
              <a:rPr lang="en-GB" sz="4000" dirty="0"/>
              <a:t> attendance over </a:t>
            </a:r>
            <a:r>
              <a:rPr lang="en-GB" sz="4000" dirty="0">
                <a:solidFill>
                  <a:srgbClr val="00FF00"/>
                </a:solidFill>
              </a:rPr>
              <a:t>5</a:t>
            </a:r>
            <a:r>
              <a:rPr lang="en-GB" sz="4000" dirty="0"/>
              <a:t> years of primary school….</a:t>
            </a:r>
          </a:p>
        </p:txBody>
      </p:sp>
      <p:sp>
        <p:nvSpPr>
          <p:cNvPr id="126979" name="Rectangle 3"/>
          <p:cNvSpPr>
            <a:spLocks noGrp="1" noChangeArrowheads="1"/>
          </p:cNvSpPr>
          <p:nvPr>
            <p:ph type="body" sz="half" idx="1"/>
          </p:nvPr>
        </p:nvSpPr>
        <p:spPr>
          <a:xfrm>
            <a:off x="457200" y="1981200"/>
            <a:ext cx="8218488" cy="1016000"/>
          </a:xfrm>
        </p:spPr>
        <p:txBody>
          <a:bodyPr/>
          <a:lstStyle/>
          <a:p>
            <a:pPr algn="ctr">
              <a:buFont typeface="Wingdings" pitchFamily="2" charset="2"/>
              <a:buNone/>
            </a:pPr>
            <a:r>
              <a:rPr lang="en-GB" sz="4400">
                <a:solidFill>
                  <a:srgbClr val="FF3300"/>
                </a:solidFill>
              </a:rPr>
              <a:t>=</a:t>
            </a:r>
            <a:r>
              <a:rPr lang="en-GB" sz="2800"/>
              <a:t> </a:t>
            </a:r>
            <a:r>
              <a:rPr lang="en-GB" sz="4000" b="1">
                <a:solidFill>
                  <a:srgbClr val="00FF00"/>
                </a:solidFill>
              </a:rPr>
              <a:t>½</a:t>
            </a:r>
            <a:r>
              <a:rPr lang="en-GB" sz="4000">
                <a:solidFill>
                  <a:srgbClr val="00FF00"/>
                </a:solidFill>
              </a:rPr>
              <a:t> </a:t>
            </a:r>
            <a:r>
              <a:rPr lang="en-GB" sz="2800"/>
              <a:t>a school </a:t>
            </a:r>
            <a:r>
              <a:rPr lang="en-GB" sz="3600" b="1">
                <a:solidFill>
                  <a:srgbClr val="00FF00"/>
                </a:solidFill>
              </a:rPr>
              <a:t>year missed!</a:t>
            </a:r>
          </a:p>
        </p:txBody>
      </p:sp>
      <p:sp>
        <p:nvSpPr>
          <p:cNvPr id="127274" name="AutoShape 298"/>
          <p:cNvSpPr>
            <a:spLocks noChangeArrowheads="1"/>
          </p:cNvSpPr>
          <p:nvPr/>
        </p:nvSpPr>
        <p:spPr bwMode="auto">
          <a:xfrm>
            <a:off x="1692275" y="2997200"/>
            <a:ext cx="6264275" cy="287338"/>
          </a:xfrm>
          <a:prstGeom prst="leftRightArrow">
            <a:avLst>
              <a:gd name="adj1" fmla="val 50000"/>
              <a:gd name="adj2" fmla="val 436021"/>
            </a:avLst>
          </a:prstGeom>
          <a:solidFill>
            <a:srgbClr val="000000"/>
          </a:solidFill>
          <a:ln w="9525">
            <a:noFill/>
            <a:miter lim="800000"/>
            <a:headEnd/>
            <a:tailEnd/>
          </a:ln>
          <a:effectLst/>
        </p:spPr>
        <p:txBody>
          <a:bodyPr wrap="none" anchor="ctr"/>
          <a:lstStyle/>
          <a:p>
            <a:endParaRPr lang="en-GB"/>
          </a:p>
        </p:txBody>
      </p:sp>
      <p:sp>
        <p:nvSpPr>
          <p:cNvPr id="4" name="Rectangle 3">
            <a:extLst>
              <a:ext uri="{FF2B5EF4-FFF2-40B4-BE49-F238E27FC236}">
                <a16:creationId xmlns:a16="http://schemas.microsoft.com/office/drawing/2014/main" id="{842188E2-0D4B-4E7A-A86C-48F9759B1931}"/>
              </a:ext>
            </a:extLst>
          </p:cNvPr>
          <p:cNvSpPr/>
          <p:nvPr/>
        </p:nvSpPr>
        <p:spPr>
          <a:xfrm>
            <a:off x="1331640" y="3573462"/>
            <a:ext cx="6768752" cy="1446550"/>
          </a:xfrm>
          <a:prstGeom prst="rect">
            <a:avLst/>
          </a:prstGeom>
        </p:spPr>
        <p:txBody>
          <a:bodyPr wrap="square">
            <a:spAutoFit/>
          </a:bodyPr>
          <a:lstStyle/>
          <a:p>
            <a:pPr lvl="0" algn="ctr">
              <a:buSzPct val="100000"/>
            </a:pPr>
            <a:r>
              <a:rPr lang="en-GB" sz="4400" b="1" dirty="0">
                <a:solidFill>
                  <a:srgbClr val="FF0000"/>
                </a:solidFill>
                <a:effectLst>
                  <a:outerShdw blurRad="38100" dist="38100" dir="2700000" algn="tl">
                    <a:srgbClr val="000000"/>
                  </a:outerShdw>
                </a:effectLst>
                <a:cs typeface="Times New Roman" charset="0"/>
              </a:rPr>
              <a:t>½ a year absent from school</a:t>
            </a:r>
            <a:endParaRPr lang="en-GB" sz="4400" dirty="0">
              <a:effectLst>
                <a:outerShdw blurRad="38100" dist="38100" dir="2700000" algn="tl">
                  <a:srgbClr val="000000"/>
                </a:outerShdw>
              </a:effectLst>
              <a:latin typeface="Times" pitchFamily="18" charset="0"/>
              <a:cs typeface="Times New Roman" charset="0"/>
            </a:endParaRPr>
          </a:p>
        </p:txBody>
      </p:sp>
      <p:sp>
        <p:nvSpPr>
          <p:cNvPr id="5" name="Rectangle 4">
            <a:extLst>
              <a:ext uri="{FF2B5EF4-FFF2-40B4-BE49-F238E27FC236}">
                <a16:creationId xmlns:a16="http://schemas.microsoft.com/office/drawing/2014/main" id="{5A5D2A52-7F67-4262-BFD4-8EAA6C9C3E61}"/>
              </a:ext>
            </a:extLst>
          </p:cNvPr>
          <p:cNvSpPr/>
          <p:nvPr/>
        </p:nvSpPr>
        <p:spPr>
          <a:xfrm>
            <a:off x="1043608" y="2956203"/>
            <a:ext cx="7488832" cy="369332"/>
          </a:xfrm>
          <a:prstGeom prst="rect">
            <a:avLst/>
          </a:prstGeom>
        </p:spPr>
        <p:txBody>
          <a:bodyPr wrap="square">
            <a:spAutoFit/>
          </a:bodyPr>
          <a:lstStyle/>
          <a:p>
            <a:pPr lvl="0">
              <a:buSzPct val="100000"/>
            </a:pPr>
            <a:r>
              <a:rPr lang="en-GB" b="1" dirty="0">
                <a:effectLst>
                  <a:outerShdw blurRad="38100" dist="38100" dir="2700000" algn="tl">
                    <a:srgbClr val="000000"/>
                  </a:outerShdw>
                </a:effectLst>
                <a:cs typeface="Times New Roman" charset="0"/>
              </a:rPr>
              <a:t>Sept                                                                                              July</a:t>
            </a:r>
            <a:endParaRPr lang="en-GB" dirty="0">
              <a:effectLst>
                <a:outerShdw blurRad="38100" dist="38100" dir="2700000" algn="tl">
                  <a:srgbClr val="000000"/>
                </a:outerShdw>
              </a:effectLst>
              <a:latin typeface="Times" pitchFamily="18" charset="0"/>
              <a:cs typeface="Times New Roman" charset="0"/>
            </a:endParaRPr>
          </a:p>
        </p:txBody>
      </p:sp>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26979">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GB" sz="4000" dirty="0"/>
              <a:t>What impact might this have on Raju’s life……?</a:t>
            </a:r>
          </a:p>
        </p:txBody>
      </p:sp>
      <p:sp>
        <p:nvSpPr>
          <p:cNvPr id="128003" name="Rectangle 3"/>
          <p:cNvSpPr>
            <a:spLocks noGrp="1" noChangeArrowheads="1"/>
          </p:cNvSpPr>
          <p:nvPr>
            <p:ph type="body" idx="1"/>
          </p:nvPr>
        </p:nvSpPr>
        <p:spPr/>
        <p:txBody>
          <a:bodyPr/>
          <a:lstStyle/>
          <a:p>
            <a:pPr algn="r">
              <a:buFont typeface="Wingdings" pitchFamily="2" charset="2"/>
              <a:buNone/>
            </a:pPr>
            <a:r>
              <a:rPr lang="en-GB"/>
              <a:t>Research suggests that </a:t>
            </a:r>
            <a:r>
              <a:rPr lang="en-GB" sz="4000" b="1">
                <a:solidFill>
                  <a:srgbClr val="00FF00"/>
                </a:solidFill>
              </a:rPr>
              <a:t>17 missed school</a:t>
            </a:r>
            <a:r>
              <a:rPr lang="en-GB" sz="4000" b="1"/>
              <a:t> </a:t>
            </a:r>
            <a:r>
              <a:rPr lang="en-GB" sz="4000" b="1">
                <a:solidFill>
                  <a:srgbClr val="00FF00"/>
                </a:solidFill>
              </a:rPr>
              <a:t>days</a:t>
            </a:r>
            <a:r>
              <a:rPr lang="en-GB"/>
              <a:t> a year </a:t>
            </a:r>
            <a:r>
              <a:rPr lang="en-GB" sz="4400" b="1">
                <a:solidFill>
                  <a:srgbClr val="00FF00"/>
                </a:solidFill>
              </a:rPr>
              <a:t>=</a:t>
            </a:r>
            <a:r>
              <a:rPr lang="en-GB"/>
              <a:t> GCSE grade </a:t>
            </a:r>
            <a:r>
              <a:rPr lang="en-GB" sz="4000" b="1">
                <a:solidFill>
                  <a:srgbClr val="00FF00"/>
                </a:solidFill>
              </a:rPr>
              <a:t>DROP</a:t>
            </a:r>
            <a:r>
              <a:rPr lang="en-GB" sz="4000" b="1"/>
              <a:t> </a:t>
            </a:r>
            <a:r>
              <a:rPr lang="en-GB"/>
              <a:t>in achievement. (DfES)</a:t>
            </a:r>
          </a:p>
          <a:p>
            <a:pPr algn="ctr">
              <a:buFont typeface="Wingdings" pitchFamily="2" charset="2"/>
              <a:buNone/>
            </a:pPr>
            <a:r>
              <a:rPr lang="en-GB"/>
              <a:t>The greater the attendance the greater the achievement.</a:t>
            </a:r>
          </a:p>
        </p:txBody>
      </p:sp>
      <p:pic>
        <p:nvPicPr>
          <p:cNvPr id="128005" name="Picture 5" descr="MCj03974820000[1]"/>
          <p:cNvPicPr>
            <a:picLocks noChangeAspect="1" noChangeArrowheads="1"/>
          </p:cNvPicPr>
          <p:nvPr/>
        </p:nvPicPr>
        <p:blipFill>
          <a:blip r:embed="rId2" cstate="print"/>
          <a:srcRect/>
          <a:stretch>
            <a:fillRect/>
          </a:stretch>
        </p:blipFill>
        <p:spPr bwMode="auto">
          <a:xfrm>
            <a:off x="827088" y="5084763"/>
            <a:ext cx="1609725" cy="1514475"/>
          </a:xfrm>
          <a:prstGeom prst="rect">
            <a:avLst/>
          </a:prstGeom>
          <a:noFill/>
        </p:spPr>
      </p:pic>
      <p:pic>
        <p:nvPicPr>
          <p:cNvPr id="128007" name="Picture 7" descr="MCj03981570000[1]"/>
          <p:cNvPicPr>
            <a:picLocks noChangeAspect="1" noChangeArrowheads="1"/>
          </p:cNvPicPr>
          <p:nvPr/>
        </p:nvPicPr>
        <p:blipFill>
          <a:blip r:embed="rId3" cstate="print"/>
          <a:srcRect/>
          <a:stretch>
            <a:fillRect/>
          </a:stretch>
        </p:blipFill>
        <p:spPr bwMode="auto">
          <a:xfrm>
            <a:off x="6372225" y="4437063"/>
            <a:ext cx="1362075" cy="1822450"/>
          </a:xfrm>
          <a:prstGeom prst="rect">
            <a:avLst/>
          </a:prstGeom>
          <a:noFill/>
        </p:spPr>
      </p:pic>
      <p:pic>
        <p:nvPicPr>
          <p:cNvPr id="128008" name="Picture 8" descr="MMj03034700000[1]"/>
          <p:cNvPicPr>
            <a:picLocks noChangeAspect="1" noChangeArrowheads="1" noCrop="1"/>
          </p:cNvPicPr>
          <p:nvPr/>
        </p:nvPicPr>
        <p:blipFill>
          <a:blip r:embed="rId4" cstate="print"/>
          <a:srcRect/>
          <a:stretch>
            <a:fillRect/>
          </a:stretch>
        </p:blipFill>
        <p:spPr bwMode="auto">
          <a:xfrm>
            <a:off x="3995738" y="5084763"/>
            <a:ext cx="1655762" cy="1149350"/>
          </a:xfrm>
          <a:prstGeom prst="rect">
            <a:avLst/>
          </a:prstGeom>
          <a:noFill/>
        </p:spPr>
      </p:pic>
      <p:sp>
        <p:nvSpPr>
          <p:cNvPr id="128011" name="AutoShape 11"/>
          <p:cNvSpPr>
            <a:spLocks noChangeArrowheads="1"/>
          </p:cNvSpPr>
          <p:nvPr/>
        </p:nvSpPr>
        <p:spPr bwMode="auto">
          <a:xfrm rot="-1415493">
            <a:off x="611188" y="1125538"/>
            <a:ext cx="431800" cy="2216150"/>
          </a:xfrm>
          <a:prstGeom prst="downArrow">
            <a:avLst>
              <a:gd name="adj1" fmla="val 50000"/>
              <a:gd name="adj2" fmla="val 128309"/>
            </a:avLst>
          </a:prstGeom>
          <a:solidFill>
            <a:srgbClr val="CC0000"/>
          </a:solidFill>
          <a:ln w="9525">
            <a:noFill/>
            <a:miter lim="800000"/>
            <a:headEnd/>
            <a:tailEnd/>
          </a:ln>
          <a:effectLst/>
        </p:spPr>
        <p:txBody>
          <a:bodyPr wrap="none" anchor="ctr"/>
          <a:lstStyle/>
          <a:p>
            <a:pPr algn="ctr"/>
            <a:endParaRPr lang="en-US">
              <a:solidFill>
                <a:srgbClr val="CC0000"/>
              </a:solidFill>
            </a:endParaRPr>
          </a:p>
        </p:txBody>
      </p:sp>
      <p:sp>
        <p:nvSpPr>
          <p:cNvPr id="128012" name="AutoShape 12"/>
          <p:cNvSpPr>
            <a:spLocks noChangeArrowheads="1"/>
          </p:cNvSpPr>
          <p:nvPr/>
        </p:nvSpPr>
        <p:spPr bwMode="auto">
          <a:xfrm rot="10800000">
            <a:off x="7956550" y="4652963"/>
            <a:ext cx="431800" cy="2017712"/>
          </a:xfrm>
          <a:prstGeom prst="downArrow">
            <a:avLst>
              <a:gd name="adj1" fmla="val 50000"/>
              <a:gd name="adj2" fmla="val 116820"/>
            </a:avLst>
          </a:prstGeom>
          <a:solidFill>
            <a:srgbClr val="00FF00"/>
          </a:solidFill>
          <a:ln w="9525">
            <a:noFill/>
            <a:miter lim="800000"/>
            <a:headEnd/>
            <a:tailEnd/>
          </a:ln>
          <a:effectLst/>
        </p:spPr>
        <p:txBody>
          <a:bodyPr rot="10800000" wrap="none" anchor="ctr"/>
          <a:lstStyle/>
          <a:p>
            <a:pPr algn="ctr"/>
            <a:endParaRPr lang="en-US">
              <a:solidFill>
                <a:srgbClr val="00FF00"/>
              </a:solidFill>
            </a:endParaRPr>
          </a:p>
        </p:txBody>
      </p:sp>
    </p:spTree>
  </p:cSld>
  <p:clrMapOvr>
    <a:masterClrMapping/>
  </p:clrMapOvr>
  <p:transition spd="med"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28011"/>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280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1" grpId="0" animBg="1"/>
      <p:bldP spid="128012" grpId="0" animBg="1"/>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76f183-a700-452a-8e30-2c143000a1e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2E3E7361DC9449BD77CE5C5CFEE38D" ma:contentTypeVersion="17" ma:contentTypeDescription="Create a new document." ma:contentTypeScope="" ma:versionID="91bc637b0fcde59f66725e031388fdf1">
  <xsd:schema xmlns:xsd="http://www.w3.org/2001/XMLSchema" xmlns:xs="http://www.w3.org/2001/XMLSchema" xmlns:p="http://schemas.microsoft.com/office/2006/metadata/properties" xmlns:ns2="e81f108a-d767-4218-b783-58a3283f0124" xmlns:ns3="7a76f183-a700-452a-8e30-2c143000a1eb" targetNamespace="http://schemas.microsoft.com/office/2006/metadata/properties" ma:root="true" ma:fieldsID="a2f3a6af9f266da7efaab5b0f9ab55c2" ns2:_="" ns3:_="">
    <xsd:import namespace="e81f108a-d767-4218-b783-58a3283f0124"/>
    <xsd:import namespace="7a76f183-a700-452a-8e30-2c143000a1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1f108a-d767-4218-b783-58a3283f01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76f183-a700-452a-8e30-2c143000a1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b241f46-d2bb-4f12-9a20-44fa6f3480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C9380F-AC04-44B9-8539-C8EC02BFD7A6}">
  <ds:schemaRefs>
    <ds:schemaRef ds:uri="http://schemas.microsoft.com/sharepoint/v3/contenttype/forms"/>
  </ds:schemaRefs>
</ds:datastoreItem>
</file>

<file path=customXml/itemProps2.xml><?xml version="1.0" encoding="utf-8"?>
<ds:datastoreItem xmlns:ds="http://schemas.openxmlformats.org/officeDocument/2006/customXml" ds:itemID="{6524B128-9F9D-4629-A5FA-DE15B0B8F90F}">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7a76f183-a700-452a-8e30-2c143000a1eb"/>
    <ds:schemaRef ds:uri="http://purl.org/dc/terms/"/>
    <ds:schemaRef ds:uri="http://purl.org/dc/elements/1.1/"/>
    <ds:schemaRef ds:uri="http://schemas.openxmlformats.org/package/2006/metadata/core-properties"/>
    <ds:schemaRef ds:uri="e81f108a-d767-4218-b783-58a3283f0124"/>
    <ds:schemaRef ds:uri="http://www.w3.org/XML/1998/namespace"/>
  </ds:schemaRefs>
</ds:datastoreItem>
</file>

<file path=customXml/itemProps3.xml><?xml version="1.0" encoding="utf-8"?>
<ds:datastoreItem xmlns:ds="http://schemas.openxmlformats.org/officeDocument/2006/customXml" ds:itemID="{F39D749E-F40F-486F-86B0-C4649B107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1f108a-d767-4218-b783-58a3283f0124"/>
    <ds:schemaRef ds:uri="7a76f183-a700-452a-8e30-2c143000a1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Textured</Template>
  <TotalTime>1004</TotalTime>
  <Words>1105</Words>
  <Application>Microsoft Office PowerPoint</Application>
  <PresentationFormat>On-screen Show (4:3)</PresentationFormat>
  <Paragraphs>149</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CCW Cursive Writing 16</vt:lpstr>
      <vt:lpstr>Tahoma</vt:lpstr>
      <vt:lpstr>Times</vt:lpstr>
      <vt:lpstr>Times New Roman</vt:lpstr>
      <vt:lpstr>Wingdings</vt:lpstr>
      <vt:lpstr>Textured</vt:lpstr>
      <vt:lpstr>PowerPoint Presentation</vt:lpstr>
      <vt:lpstr>Meet the Team</vt:lpstr>
      <vt:lpstr>Raise Your Childs Attendance, -Raise their Chances!</vt:lpstr>
      <vt:lpstr>PowerPoint Presentation</vt:lpstr>
      <vt:lpstr>This is Ruju. He is in Year 1 and has 90% attendance.</vt:lpstr>
      <vt:lpstr>Raju’s parents thinks this is pretty good.  Are they right?</vt:lpstr>
      <vt:lpstr>Lets looks a little closer…..</vt:lpstr>
      <vt:lpstr>90% attendance over 5 years of primary school….</vt:lpstr>
      <vt:lpstr>What impact might this have on Raju’s life……?</vt:lpstr>
      <vt:lpstr>PowerPoint Presentation</vt:lpstr>
      <vt:lpstr>So 90% is not as good as it first seemed.</vt:lpstr>
      <vt:lpstr>Ways for parents to encourage attendance:</vt:lpstr>
      <vt:lpstr>Ways for parents to encourage attendance:</vt:lpstr>
      <vt:lpstr>Ways for parents to encourage attendance:</vt:lpstr>
      <vt:lpstr>Attend and Achieve!</vt:lpstr>
      <vt:lpstr>PowerPoint Presentation</vt:lpstr>
      <vt:lpstr>Every Lesson Counts….</vt:lpstr>
      <vt:lpstr>Percentage Attendance Termly/Yearly</vt:lpstr>
      <vt:lpstr>PowerPoint Presentation</vt:lpstr>
      <vt:lpstr>PowerPoint Presentation</vt:lpstr>
      <vt:lpstr>PowerPoint Presentation</vt:lpstr>
      <vt:lpstr>Writing</vt:lpstr>
      <vt:lpstr>PowerPoint Presentation</vt:lpstr>
      <vt:lpstr>Maths</vt:lpstr>
      <vt:lpstr>All other subjects</vt:lpstr>
      <vt:lpstr>House Keeping Expectations in year 3 and 4.</vt:lpstr>
    </vt:vector>
  </TitlesOfParts>
  <Company>London Borough of Bromley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Raise Your Childs Attendance, -Raise their Chances!</dc:title>
  <dc:creator>Gill Chenery</dc:creator>
  <cp:lastModifiedBy>Ms Hall</cp:lastModifiedBy>
  <cp:revision>32</cp:revision>
  <dcterms:created xsi:type="dcterms:W3CDTF">2006-09-14T10:28:18Z</dcterms:created>
  <dcterms:modified xsi:type="dcterms:W3CDTF">2024-09-25T15:45:42Z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0x0101009B2E3E7361DC9449BD77CE5C5CFEE38D</vt:lpwstr>
  </property>
  <property fmtid="{D5CDD505-2E9C-101B-9397-08002B2CF9AE}" pid="3" name="MediaServiceImageTags">
    <vt:lpwstr/>
  </property>
</Properties>
</file>