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1"/>
  </p:handoutMasterIdLst>
  <p:sldIdLst>
    <p:sldId id="256" r:id="rId2"/>
    <p:sldId id="257" r:id="rId3"/>
    <p:sldId id="264" r:id="rId4"/>
    <p:sldId id="260" r:id="rId5"/>
    <p:sldId id="259" r:id="rId6"/>
    <p:sldId id="261" r:id="rId7"/>
    <p:sldId id="262" r:id="rId8"/>
    <p:sldId id="263" r:id="rId9"/>
    <p:sldId id="258" r:id="rId1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6C83928-C750-427B-B6D7-C898AF248133}" type="datetimeFigureOut">
              <a:rPr lang="en-GB" smtClean="0"/>
              <a:t>04/07/2016</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833EEEC8-BCC3-4F45-A38A-2A5C1AAFF566}" type="slidenum">
              <a:rPr lang="en-GB" smtClean="0"/>
              <a:t>‹#›</a:t>
            </a:fld>
            <a:endParaRPr lang="en-GB"/>
          </a:p>
        </p:txBody>
      </p:sp>
    </p:spTree>
    <p:extLst>
      <p:ext uri="{BB962C8B-B14F-4D97-AF65-F5344CB8AC3E}">
        <p14:creationId xmlns:p14="http://schemas.microsoft.com/office/powerpoint/2010/main" val="69989497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7/4/2016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www.teachhandwriting.co.uk/handwriting-warm-up-exercises.html"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3797" y="2514600"/>
            <a:ext cx="10100815" cy="2262781"/>
          </a:xfrm>
        </p:spPr>
        <p:txBody>
          <a:bodyPr>
            <a:noAutofit/>
          </a:bodyPr>
          <a:lstStyle/>
          <a:p>
            <a:pPr algn="ctr"/>
            <a:r>
              <a:rPr lang="en-GB" sz="7200" dirty="0" smtClean="0">
                <a:latin typeface="XCCW Joined 10a" panose="03050602040000000000" pitchFamily="66" charset="0"/>
              </a:rPr>
              <a:t>Handwriting and letter formation workshop</a:t>
            </a:r>
            <a:endParaRPr lang="en-GB" sz="7200" dirty="0">
              <a:latin typeface="XCCW Joined 10a" panose="03050602040000000000" pitchFamily="66" charset="0"/>
            </a:endParaRPr>
          </a:p>
        </p:txBody>
      </p:sp>
      <p:sp>
        <p:nvSpPr>
          <p:cNvPr id="3" name="Subtitle 2"/>
          <p:cNvSpPr>
            <a:spLocks noGrp="1"/>
          </p:cNvSpPr>
          <p:nvPr>
            <p:ph type="subTitle" idx="1"/>
          </p:nvPr>
        </p:nvSpPr>
        <p:spPr/>
        <p:txBody>
          <a:bodyPr>
            <a:normAutofit/>
          </a:bodyPr>
          <a:lstStyle/>
          <a:p>
            <a:pPr algn="r"/>
            <a:r>
              <a:rPr lang="en-GB" sz="3600" dirty="0" smtClean="0">
                <a:solidFill>
                  <a:schemeClr val="accent3">
                    <a:lumMod val="75000"/>
                  </a:schemeClr>
                </a:solidFill>
                <a:latin typeface="XCCW Joined 10a" panose="03050602040000000000" pitchFamily="66" charset="0"/>
              </a:rPr>
              <a:t>July 2016 </a:t>
            </a:r>
            <a:endParaRPr lang="en-GB" sz="3600" dirty="0">
              <a:solidFill>
                <a:schemeClr val="accent3">
                  <a:lumMod val="75000"/>
                </a:schemeClr>
              </a:solidFill>
              <a:latin typeface="XCCW Joined 10a" panose="03050602040000000000" pitchFamily="66" charset="0"/>
            </a:endParaRPr>
          </a:p>
        </p:txBody>
      </p:sp>
    </p:spTree>
    <p:extLst>
      <p:ext uri="{BB962C8B-B14F-4D97-AF65-F5344CB8AC3E}">
        <p14:creationId xmlns:p14="http://schemas.microsoft.com/office/powerpoint/2010/main" val="388676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1076" y="618186"/>
            <a:ext cx="9465972" cy="5262979"/>
          </a:xfrm>
          <a:prstGeom prst="rect">
            <a:avLst/>
          </a:prstGeom>
        </p:spPr>
        <p:txBody>
          <a:bodyPr wrap="square">
            <a:spAutoFit/>
          </a:bodyPr>
          <a:lstStyle/>
          <a:p>
            <a:r>
              <a:rPr lang="en-GB" sz="2800" dirty="0">
                <a:solidFill>
                  <a:srgbClr val="494C4A"/>
                </a:solidFill>
                <a:latin typeface="XCCW Joined 10a" panose="03050602040000000000" pitchFamily="66" charset="0"/>
              </a:rPr>
              <a:t>Because handwriting is such a complex skill, there are many children who have difficulty mastering it. This may cause frustration and distress and affect a child's desire to write. It may also cause anxiety for the parents and teachers who watch the child struggle to put his or her ideas on paper. Not all difficulties are the same or caused by the same factors, and any assessment of the problem must take into account the age and experience of the child.</a:t>
            </a:r>
            <a:endParaRPr lang="en-GB" sz="2800" dirty="0">
              <a:latin typeface="XCCW Joined 10a" panose="03050602040000000000" pitchFamily="66" charset="0"/>
            </a:endParaRPr>
          </a:p>
        </p:txBody>
      </p:sp>
    </p:spTree>
    <p:extLst>
      <p:ext uri="{BB962C8B-B14F-4D97-AF65-F5344CB8AC3E}">
        <p14:creationId xmlns:p14="http://schemas.microsoft.com/office/powerpoint/2010/main" val="2752955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31076" y="618186"/>
            <a:ext cx="9465972" cy="646331"/>
          </a:xfrm>
          <a:prstGeom prst="rect">
            <a:avLst/>
          </a:prstGeom>
        </p:spPr>
        <p:txBody>
          <a:bodyPr wrap="square">
            <a:spAutoFit/>
          </a:bodyPr>
          <a:lstStyle/>
          <a:p>
            <a:r>
              <a:rPr lang="en-GB" sz="3600" u="sng" dirty="0" smtClean="0">
                <a:solidFill>
                  <a:schemeClr val="accent2">
                    <a:lumMod val="75000"/>
                  </a:schemeClr>
                </a:solidFill>
                <a:latin typeface="XCCW Joined 10a" panose="03050602040000000000" pitchFamily="66" charset="0"/>
              </a:rPr>
              <a:t>Benefits of good handwriting: </a:t>
            </a:r>
            <a:endParaRPr lang="en-GB" sz="3600" u="sng" dirty="0">
              <a:solidFill>
                <a:schemeClr val="accent2">
                  <a:lumMod val="75000"/>
                </a:schemeClr>
              </a:solidFill>
              <a:latin typeface="XCCW Joined 10a" panose="03050602040000000000" pitchFamily="66" charset="0"/>
            </a:endParaRPr>
          </a:p>
        </p:txBody>
      </p:sp>
      <p:sp>
        <p:nvSpPr>
          <p:cNvPr id="3" name="TextBox 2"/>
          <p:cNvSpPr txBox="1"/>
          <p:nvPr/>
        </p:nvSpPr>
        <p:spPr>
          <a:xfrm>
            <a:off x="1004552" y="1264517"/>
            <a:ext cx="11050073" cy="5262979"/>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latin typeface="XCCW Joined 10a" panose="03050602040000000000" pitchFamily="66" charset="0"/>
              </a:rPr>
              <a:t>Confidence in putting your ideas on a page and showing your skill</a:t>
            </a:r>
          </a:p>
          <a:p>
            <a:pPr marL="342900" indent="-342900">
              <a:buFont typeface="Arial" panose="020B0604020202020204" pitchFamily="34" charset="0"/>
              <a:buChar char="•"/>
            </a:pPr>
            <a:r>
              <a:rPr lang="en-GB" sz="2400" dirty="0" smtClean="0">
                <a:latin typeface="XCCW Joined 10a" panose="03050602040000000000" pitchFamily="66" charset="0"/>
              </a:rPr>
              <a:t>Fluidity in completing tasks quickly and keeping up with class work</a:t>
            </a:r>
          </a:p>
          <a:p>
            <a:pPr marL="342900" indent="-342900">
              <a:buFont typeface="Arial" panose="020B0604020202020204" pitchFamily="34" charset="0"/>
              <a:buChar char="•"/>
            </a:pPr>
            <a:r>
              <a:rPr lang="en-GB" sz="2400" dirty="0" smtClean="0">
                <a:latin typeface="XCCW Joined 10a" panose="03050602040000000000" pitchFamily="66" charset="0"/>
              </a:rPr>
              <a:t>Some research suggests that better handwriting can help with learning as the focus is on the right thing</a:t>
            </a:r>
          </a:p>
          <a:p>
            <a:pPr marL="342900" indent="-342900">
              <a:buFont typeface="Arial" panose="020B0604020202020204" pitchFamily="34" charset="0"/>
              <a:buChar char="•"/>
            </a:pPr>
            <a:r>
              <a:rPr lang="en-GB" sz="2400" dirty="0" smtClean="0">
                <a:latin typeface="XCCW Joined 10a" panose="03050602040000000000" pitchFamily="66" charset="0"/>
              </a:rPr>
              <a:t>For younger children it activates the brain more than keyboards</a:t>
            </a:r>
          </a:p>
          <a:p>
            <a:pPr marL="342900" indent="-342900">
              <a:buFont typeface="Arial" panose="020B0604020202020204" pitchFamily="34" charset="0"/>
              <a:buChar char="•"/>
            </a:pPr>
            <a:r>
              <a:rPr lang="en-GB" sz="2400" dirty="0" smtClean="0">
                <a:latin typeface="XCCW Joined 10a" panose="03050602040000000000" pitchFamily="66" charset="0"/>
              </a:rPr>
              <a:t>Cursive writing can help children and adults with dyslexia- writing in print means many letters look similar and are hard to distinguish. </a:t>
            </a:r>
          </a:p>
          <a:p>
            <a:pPr marL="342900" indent="-342900">
              <a:buFont typeface="Arial" panose="020B0604020202020204" pitchFamily="34" charset="0"/>
              <a:buChar char="•"/>
            </a:pPr>
            <a:r>
              <a:rPr lang="en-GB" sz="2400" dirty="0" smtClean="0">
                <a:latin typeface="XCCW Joined 10a" panose="03050602040000000000" pitchFamily="66" charset="0"/>
              </a:rPr>
              <a:t>By year 6, children are assessed on handwriting and those who don’t use correct cursive script are not deemed ‘secondary ready’. </a:t>
            </a:r>
            <a:endParaRPr lang="en-GB" sz="2400" dirty="0">
              <a:latin typeface="XCCW Joined 10a" panose="03050602040000000000" pitchFamily="66" charset="0"/>
            </a:endParaRPr>
          </a:p>
        </p:txBody>
      </p:sp>
    </p:spTree>
    <p:extLst>
      <p:ext uri="{BB962C8B-B14F-4D97-AF65-F5344CB8AC3E}">
        <p14:creationId xmlns:p14="http://schemas.microsoft.com/office/powerpoint/2010/main" val="65657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8952" y="579549"/>
            <a:ext cx="9585659" cy="1325451"/>
          </a:xfrm>
        </p:spPr>
        <p:txBody>
          <a:bodyPr>
            <a:normAutofit fontScale="90000"/>
          </a:bodyPr>
          <a:lstStyle/>
          <a:p>
            <a:r>
              <a:rPr lang="en-GB" sz="4800" u="sng" dirty="0" smtClean="0">
                <a:solidFill>
                  <a:schemeClr val="accent3">
                    <a:lumMod val="75000"/>
                  </a:schemeClr>
                </a:solidFill>
                <a:latin typeface="XCCW Joined 10a" panose="03050602040000000000" pitchFamily="66" charset="0"/>
              </a:rPr>
              <a:t>At EP Collier:</a:t>
            </a:r>
            <a:br>
              <a:rPr lang="en-GB" sz="4800" u="sng" dirty="0" smtClean="0">
                <a:solidFill>
                  <a:schemeClr val="accent3">
                    <a:lumMod val="75000"/>
                  </a:schemeClr>
                </a:solidFill>
                <a:latin typeface="XCCW Joined 10a" panose="03050602040000000000" pitchFamily="66" charset="0"/>
              </a:rPr>
            </a:br>
            <a:r>
              <a:rPr lang="en-GB" sz="4800" u="sng" dirty="0" smtClean="0">
                <a:solidFill>
                  <a:schemeClr val="accent3">
                    <a:lumMod val="75000"/>
                  </a:schemeClr>
                </a:solidFill>
                <a:latin typeface="XCCW Joined 10a" panose="03050602040000000000" pitchFamily="66" charset="0"/>
              </a:rPr>
              <a:t/>
            </a:r>
            <a:br>
              <a:rPr lang="en-GB" sz="4800" u="sng" dirty="0" smtClean="0">
                <a:solidFill>
                  <a:schemeClr val="accent3">
                    <a:lumMod val="75000"/>
                  </a:schemeClr>
                </a:solidFill>
                <a:latin typeface="XCCW Joined 10a" panose="03050602040000000000" pitchFamily="66" charset="0"/>
              </a:rPr>
            </a:br>
            <a:endParaRPr lang="en-GB" sz="4800" u="sng" dirty="0">
              <a:solidFill>
                <a:schemeClr val="accent3">
                  <a:lumMod val="75000"/>
                </a:schemeClr>
              </a:solidFill>
              <a:latin typeface="XCCW Joined 10a" panose="03050602040000000000" pitchFamily="66" charset="0"/>
            </a:endParaRPr>
          </a:p>
        </p:txBody>
      </p:sp>
      <p:sp>
        <p:nvSpPr>
          <p:cNvPr id="3" name="Rectangle 2"/>
          <p:cNvSpPr/>
          <p:nvPr/>
        </p:nvSpPr>
        <p:spPr>
          <a:xfrm>
            <a:off x="2318198" y="2073499"/>
            <a:ext cx="6555346" cy="3785652"/>
          </a:xfrm>
          <a:prstGeom prst="rect">
            <a:avLst/>
          </a:prstGeom>
        </p:spPr>
        <p:txBody>
          <a:bodyPr wrap="square">
            <a:spAutoFit/>
          </a:bodyPr>
          <a:lstStyle/>
          <a:p>
            <a:pPr marL="685800" indent="-685800">
              <a:buFont typeface="Arial" panose="020B0604020202020204" pitchFamily="34" charset="0"/>
              <a:buChar char="•"/>
            </a:pPr>
            <a:r>
              <a:rPr lang="en-GB" sz="4800" dirty="0">
                <a:solidFill>
                  <a:schemeClr val="accent3">
                    <a:lumMod val="75000"/>
                  </a:schemeClr>
                </a:solidFill>
                <a:latin typeface="XCCW Joined 10a" panose="03050602040000000000" pitchFamily="66" charset="0"/>
              </a:rPr>
              <a:t>single </a:t>
            </a:r>
            <a:r>
              <a:rPr lang="en-GB" sz="4800" dirty="0" smtClean="0">
                <a:solidFill>
                  <a:schemeClr val="accent3">
                    <a:lumMod val="75000"/>
                  </a:schemeClr>
                </a:solidFill>
                <a:latin typeface="XCCW Joined 10a" panose="03050602040000000000" pitchFamily="66" charset="0"/>
              </a:rPr>
              <a:t>letters</a:t>
            </a:r>
          </a:p>
          <a:p>
            <a:pPr marL="685800" indent="-685800">
              <a:buFont typeface="Arial" panose="020B0604020202020204" pitchFamily="34" charset="0"/>
              <a:buChar char="•"/>
            </a:pPr>
            <a:r>
              <a:rPr lang="en-GB" sz="4800" dirty="0" smtClean="0">
                <a:solidFill>
                  <a:schemeClr val="accent3">
                    <a:lumMod val="75000"/>
                  </a:schemeClr>
                </a:solidFill>
                <a:latin typeface="XCCW Joined 10a" panose="03050602040000000000" pitchFamily="66" charset="0"/>
              </a:rPr>
              <a:t>capitals </a:t>
            </a:r>
          </a:p>
          <a:p>
            <a:pPr marL="685800" indent="-685800">
              <a:buFont typeface="Arial" panose="020B0604020202020204" pitchFamily="34" charset="0"/>
              <a:buChar char="•"/>
            </a:pPr>
            <a:r>
              <a:rPr lang="en-GB" sz="4800" dirty="0" smtClean="0">
                <a:solidFill>
                  <a:schemeClr val="accent3">
                    <a:lumMod val="75000"/>
                  </a:schemeClr>
                </a:solidFill>
                <a:latin typeface="XCCW Joined 10a" panose="03050602040000000000" pitchFamily="66" charset="0"/>
              </a:rPr>
              <a:t>letter families</a:t>
            </a:r>
          </a:p>
          <a:p>
            <a:pPr marL="685800" indent="-685800">
              <a:buFont typeface="Arial" panose="020B0604020202020204" pitchFamily="34" charset="0"/>
              <a:buChar char="•"/>
            </a:pPr>
            <a:r>
              <a:rPr lang="en-GB" sz="4800" dirty="0" smtClean="0">
                <a:solidFill>
                  <a:schemeClr val="accent3">
                    <a:lumMod val="75000"/>
                  </a:schemeClr>
                </a:solidFill>
                <a:latin typeface="XCCW Joined 10a" panose="03050602040000000000" pitchFamily="66" charset="0"/>
              </a:rPr>
              <a:t>joins </a:t>
            </a:r>
            <a:r>
              <a:rPr lang="en-GB" sz="4800" dirty="0">
                <a:solidFill>
                  <a:schemeClr val="accent3">
                    <a:lumMod val="75000"/>
                  </a:schemeClr>
                </a:solidFill>
                <a:latin typeface="XCCW Joined 10a" panose="03050602040000000000" pitchFamily="66" charset="0"/>
              </a:rPr>
              <a:t/>
            </a:r>
            <a:br>
              <a:rPr lang="en-GB" sz="4800" dirty="0">
                <a:solidFill>
                  <a:schemeClr val="accent3">
                    <a:lumMod val="75000"/>
                  </a:schemeClr>
                </a:solidFill>
                <a:latin typeface="XCCW Joined 10a" panose="03050602040000000000" pitchFamily="66" charset="0"/>
              </a:rPr>
            </a:br>
            <a:r>
              <a:rPr lang="en-GB" sz="4800" dirty="0" smtClean="0">
                <a:solidFill>
                  <a:schemeClr val="accent3">
                    <a:lumMod val="75000"/>
                  </a:schemeClr>
                </a:solidFill>
                <a:latin typeface="XCCW Joined 10a" panose="03050602040000000000" pitchFamily="66" charset="0"/>
              </a:rPr>
              <a:t> </a:t>
            </a:r>
            <a:endParaRPr lang="en-GB" sz="4800" dirty="0"/>
          </a:p>
        </p:txBody>
      </p:sp>
      <p:sp>
        <p:nvSpPr>
          <p:cNvPr id="4" name="Rectangle 3"/>
          <p:cNvSpPr/>
          <p:nvPr/>
        </p:nvSpPr>
        <p:spPr>
          <a:xfrm rot="3313419">
            <a:off x="9649118" y="808894"/>
            <a:ext cx="861774" cy="4237148"/>
          </a:xfrm>
          <a:prstGeom prst="rect">
            <a:avLst/>
          </a:prstGeom>
        </p:spPr>
        <p:txBody>
          <a:bodyPr vert="vert270" wrap="square">
            <a:spAutoFit/>
          </a:bodyPr>
          <a:lstStyle/>
          <a:p>
            <a:r>
              <a:rPr lang="en-GB" sz="4400" dirty="0">
                <a:solidFill>
                  <a:schemeClr val="accent6">
                    <a:lumMod val="60000"/>
                    <a:lumOff val="40000"/>
                  </a:schemeClr>
                </a:solidFill>
                <a:latin typeface="XCCW Joined 10a" panose="03050602040000000000" pitchFamily="66" charset="0"/>
              </a:rPr>
              <a:t>application</a:t>
            </a:r>
            <a:endParaRPr lang="en-GB" sz="4400" dirty="0">
              <a:solidFill>
                <a:schemeClr val="accent6">
                  <a:lumMod val="60000"/>
                  <a:lumOff val="40000"/>
                </a:schemeClr>
              </a:solidFill>
            </a:endParaRPr>
          </a:p>
        </p:txBody>
      </p:sp>
      <p:sp>
        <p:nvSpPr>
          <p:cNvPr id="5" name="TextBox 4"/>
          <p:cNvSpPr txBox="1"/>
          <p:nvPr/>
        </p:nvSpPr>
        <p:spPr>
          <a:xfrm>
            <a:off x="7611414" y="5859151"/>
            <a:ext cx="3773510" cy="369332"/>
          </a:xfrm>
          <a:prstGeom prst="rect">
            <a:avLst/>
          </a:prstGeom>
          <a:noFill/>
        </p:spPr>
        <p:txBody>
          <a:bodyPr wrap="square" rtlCol="0">
            <a:spAutoFit/>
          </a:bodyPr>
          <a:lstStyle/>
          <a:p>
            <a:r>
              <a:rPr lang="en-GB" dirty="0" smtClean="0"/>
              <a:t>See booklet</a:t>
            </a:r>
            <a:endParaRPr lang="en-GB" dirty="0"/>
          </a:p>
        </p:txBody>
      </p:sp>
    </p:spTree>
    <p:extLst>
      <p:ext uri="{BB962C8B-B14F-4D97-AF65-F5344CB8AC3E}">
        <p14:creationId xmlns:p14="http://schemas.microsoft.com/office/powerpoint/2010/main" val="2441411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http://chatt.hdsb.ca/~kirkwoodk/S12294CEE-12294CEE.0/griptripod3.jpg"/>
          <p:cNvPicPr>
            <a:picLocks noChangeAspect="1" noChangeArrowheads="1"/>
          </p:cNvPicPr>
          <p:nvPr/>
        </p:nvPicPr>
        <p:blipFill rotWithShape="1">
          <a:blip r:embed="rId2">
            <a:extLst>
              <a:ext uri="{28A0092B-C50C-407E-A947-70E740481C1C}">
                <a14:useLocalDpi xmlns:a14="http://schemas.microsoft.com/office/drawing/2010/main" val="0"/>
              </a:ext>
            </a:extLst>
          </a:blip>
          <a:srcRect b="3507"/>
          <a:stretch/>
        </p:blipFill>
        <p:spPr bwMode="auto">
          <a:xfrm>
            <a:off x="2126041" y="302312"/>
            <a:ext cx="5163400" cy="655568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a:stretch>
            <a:fillRect/>
          </a:stretch>
        </p:blipFill>
        <p:spPr>
          <a:xfrm>
            <a:off x="7879455" y="1219669"/>
            <a:ext cx="3750168" cy="4129174"/>
          </a:xfrm>
          <a:prstGeom prst="rect">
            <a:avLst/>
          </a:prstGeom>
        </p:spPr>
      </p:pic>
    </p:spTree>
    <p:extLst>
      <p:ext uri="{BB962C8B-B14F-4D97-AF65-F5344CB8AC3E}">
        <p14:creationId xmlns:p14="http://schemas.microsoft.com/office/powerpoint/2010/main" val="232461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3375" y="521079"/>
            <a:ext cx="8911687" cy="1280890"/>
          </a:xfrm>
        </p:spPr>
        <p:txBody>
          <a:bodyPr>
            <a:normAutofit/>
          </a:bodyPr>
          <a:lstStyle/>
          <a:p>
            <a:r>
              <a:rPr lang="en-GB" sz="4800" u="sng" dirty="0" smtClean="0">
                <a:latin typeface="XCCW Joined 10a" panose="03050602040000000000" pitchFamily="66" charset="0"/>
              </a:rPr>
              <a:t>Helping: </a:t>
            </a:r>
            <a:endParaRPr lang="en-GB" sz="4800" u="sng" dirty="0">
              <a:latin typeface="XCCW Joined 10a" panose="03050602040000000000" pitchFamily="66" charset="0"/>
            </a:endParaRPr>
          </a:p>
        </p:txBody>
      </p:sp>
      <p:sp>
        <p:nvSpPr>
          <p:cNvPr id="3" name="TextBox 2"/>
          <p:cNvSpPr txBox="1"/>
          <p:nvPr/>
        </p:nvSpPr>
        <p:spPr>
          <a:xfrm>
            <a:off x="1272593" y="1217194"/>
            <a:ext cx="10393250" cy="584775"/>
          </a:xfrm>
          <a:prstGeom prst="rect">
            <a:avLst/>
          </a:prstGeom>
          <a:noFill/>
        </p:spPr>
        <p:txBody>
          <a:bodyPr wrap="square" rtlCol="0">
            <a:spAutoFit/>
          </a:bodyPr>
          <a:lstStyle/>
          <a:p>
            <a:pPr algn="ctr"/>
            <a:r>
              <a:rPr lang="en-GB" sz="3200" dirty="0" smtClean="0">
                <a:solidFill>
                  <a:srgbClr val="FF0000"/>
                </a:solidFill>
                <a:latin typeface="XCCW Joined 10a" panose="03050602040000000000" pitchFamily="66" charset="0"/>
              </a:rPr>
              <a:t>Don’t use writing as a punishment!</a:t>
            </a:r>
            <a:endParaRPr lang="en-GB" sz="3200" dirty="0">
              <a:solidFill>
                <a:srgbClr val="FF0000"/>
              </a:solidFill>
              <a:latin typeface="XCCW Joined 10a" panose="03050602040000000000" pitchFamily="66" charset="0"/>
            </a:endParaRPr>
          </a:p>
        </p:txBody>
      </p:sp>
      <p:sp>
        <p:nvSpPr>
          <p:cNvPr id="4" name="TextBox 3"/>
          <p:cNvSpPr txBox="1"/>
          <p:nvPr/>
        </p:nvSpPr>
        <p:spPr>
          <a:xfrm>
            <a:off x="1390649" y="1801969"/>
            <a:ext cx="10801351" cy="5539978"/>
          </a:xfrm>
          <a:prstGeom prst="rect">
            <a:avLst/>
          </a:prstGeom>
          <a:noFill/>
        </p:spPr>
        <p:txBody>
          <a:bodyPr wrap="square" rtlCol="0">
            <a:spAutoFit/>
          </a:bodyPr>
          <a:lstStyle/>
          <a:p>
            <a:pPr marL="342900" indent="-342900">
              <a:buFont typeface="Arial" panose="020B0604020202020204" pitchFamily="34" charset="0"/>
              <a:buChar char="•"/>
            </a:pPr>
            <a:r>
              <a:rPr lang="en-GB" sz="2400" dirty="0" smtClean="0">
                <a:latin typeface="XCCW Joined 10a" panose="03050602040000000000" pitchFamily="66" charset="0"/>
              </a:rPr>
              <a:t>Try warm- up activities to prepare the hands for action</a:t>
            </a:r>
            <a:r>
              <a:rPr lang="en-GB" sz="2400" dirty="0">
                <a:latin typeface="XCCW Joined 10a" panose="03050602040000000000" pitchFamily="66" charset="0"/>
              </a:rPr>
              <a:t>! </a:t>
            </a:r>
            <a:r>
              <a:rPr lang="en-GB" sz="2400" dirty="0">
                <a:latin typeface="XCCW Joined 10a" panose="03050602040000000000" pitchFamily="66" charset="0"/>
                <a:hlinkClick r:id="rId2"/>
              </a:rPr>
              <a:t>http://</a:t>
            </a:r>
            <a:r>
              <a:rPr lang="en-GB" sz="2400" dirty="0" smtClean="0">
                <a:latin typeface="XCCW Joined 10a" panose="03050602040000000000" pitchFamily="66" charset="0"/>
                <a:hlinkClick r:id="rId2"/>
              </a:rPr>
              <a:t>www.teachhandwriting.co.uk/handwriting-warm-up-exercises.html</a:t>
            </a:r>
            <a:r>
              <a:rPr lang="en-GB" sz="2400" dirty="0" smtClean="0">
                <a:latin typeface="XCCW Joined 10a" panose="03050602040000000000" pitchFamily="66" charset="0"/>
              </a:rPr>
              <a:t> </a:t>
            </a:r>
          </a:p>
          <a:p>
            <a:pPr marL="342900" indent="-342900">
              <a:buFont typeface="Arial" panose="020B0604020202020204" pitchFamily="34" charset="0"/>
              <a:buChar char="•"/>
            </a:pPr>
            <a:r>
              <a:rPr lang="en-GB" sz="2400" dirty="0" smtClean="0">
                <a:latin typeface="XCCW Joined 10a" panose="03050602040000000000" pitchFamily="66" charset="0"/>
              </a:rPr>
              <a:t>Use different mediums- shaving foam, sand, water, paint, the air</a:t>
            </a:r>
          </a:p>
          <a:p>
            <a:pPr marL="342900" indent="-342900">
              <a:buFont typeface="Arial" panose="020B0604020202020204" pitchFamily="34" charset="0"/>
              <a:buChar char="•"/>
            </a:pPr>
            <a:r>
              <a:rPr lang="en-GB" sz="2400" dirty="0" smtClean="0">
                <a:latin typeface="XCCW Joined 10a" panose="03050602040000000000" pitchFamily="66" charset="0"/>
              </a:rPr>
              <a:t>Allow children to choose different writing implements</a:t>
            </a:r>
          </a:p>
          <a:p>
            <a:pPr marL="342900" indent="-342900">
              <a:buFont typeface="Arial" panose="020B0604020202020204" pitchFamily="34" charset="0"/>
              <a:buChar char="•"/>
            </a:pPr>
            <a:r>
              <a:rPr lang="en-GB" sz="2400" dirty="0" smtClean="0">
                <a:latin typeface="XCCW Joined 10a" panose="03050602040000000000" pitchFamily="66" charset="0"/>
              </a:rPr>
              <a:t>Make it a competition!</a:t>
            </a:r>
          </a:p>
          <a:p>
            <a:pPr marL="342900" indent="-342900">
              <a:buFont typeface="Arial" panose="020B0604020202020204" pitchFamily="34" charset="0"/>
              <a:buChar char="•"/>
            </a:pPr>
            <a:r>
              <a:rPr lang="en-GB" sz="2400" dirty="0" smtClean="0">
                <a:latin typeface="XCCW Joined 10a" panose="03050602040000000000" pitchFamily="66" charset="0"/>
              </a:rPr>
              <a:t>Model –whiteboards are good to show and repeat and children can rub off if a mistake is made so it is less permanent</a:t>
            </a:r>
          </a:p>
          <a:p>
            <a:pPr marL="342900" indent="-342900">
              <a:buFont typeface="Arial" panose="020B0604020202020204" pitchFamily="34" charset="0"/>
              <a:buChar char="•"/>
            </a:pPr>
            <a:r>
              <a:rPr lang="en-GB" sz="2400" dirty="0" smtClean="0">
                <a:latin typeface="XCCW Joined 10a" panose="03050602040000000000" pitchFamily="66" charset="0"/>
              </a:rPr>
              <a:t>Strengthen the muscles in activities that aren’t just handwriting </a:t>
            </a:r>
          </a:p>
          <a:p>
            <a:pPr marL="342900" indent="-342900">
              <a:buFont typeface="Arial" panose="020B0604020202020204" pitchFamily="34" charset="0"/>
              <a:buChar char="•"/>
            </a:pPr>
            <a:endParaRPr lang="en-GB" sz="2400" dirty="0" smtClean="0">
              <a:latin typeface="XCCW Joined 10a" panose="03050602040000000000" pitchFamily="66" charset="0"/>
            </a:endParaRPr>
          </a:p>
          <a:p>
            <a:endParaRPr lang="en-GB" dirty="0"/>
          </a:p>
        </p:txBody>
      </p:sp>
    </p:spTree>
    <p:extLst>
      <p:ext uri="{BB962C8B-B14F-4D97-AF65-F5344CB8AC3E}">
        <p14:creationId xmlns:p14="http://schemas.microsoft.com/office/powerpoint/2010/main" val="2430308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 calcmode="lin" valueType="num">
                                      <p:cBhvr additive="base">
                                        <p:cTn id="2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anim calcmode="lin" valueType="num">
                                      <p:cBhvr additive="base">
                                        <p:cTn id="2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additive="base">
                                        <p:cTn id="3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4">
                                            <p:txEl>
                                              <p:pRg st="5" end="5"/>
                                            </p:txEl>
                                          </p:spTgt>
                                        </p:tgtEl>
                                        <p:attrNameLst>
                                          <p:attrName>style.visibility</p:attrName>
                                        </p:attrNameLst>
                                      </p:cBhvr>
                                      <p:to>
                                        <p:strVal val="visible"/>
                                      </p:to>
                                    </p:set>
                                    <p:anim calcmode="lin" valueType="num">
                                      <p:cBhvr additive="base">
                                        <p:cTn id="4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3" name="Picture 2"/>
          <p:cNvPicPr>
            <a:picLocks noChangeAspect="1"/>
          </p:cNvPicPr>
          <p:nvPr/>
        </p:nvPicPr>
        <p:blipFill rotWithShape="1">
          <a:blip r:embed="rId2"/>
          <a:srcRect l="27973" t="12588" r="36789" b="9066"/>
          <a:stretch/>
        </p:blipFill>
        <p:spPr>
          <a:xfrm>
            <a:off x="1828799" y="624110"/>
            <a:ext cx="4584880" cy="5731099"/>
          </a:xfrm>
          <a:prstGeom prst="rect">
            <a:avLst/>
          </a:prstGeom>
        </p:spPr>
      </p:pic>
      <p:pic>
        <p:nvPicPr>
          <p:cNvPr id="4" name="Picture 3"/>
          <p:cNvPicPr>
            <a:picLocks noChangeAspect="1"/>
          </p:cNvPicPr>
          <p:nvPr/>
        </p:nvPicPr>
        <p:blipFill rotWithShape="1">
          <a:blip r:embed="rId3"/>
          <a:srcRect l="28388" t="10872" r="37561" b="10116"/>
          <a:stretch/>
        </p:blipFill>
        <p:spPr>
          <a:xfrm>
            <a:off x="6606863" y="624110"/>
            <a:ext cx="4430332" cy="5779910"/>
          </a:xfrm>
          <a:prstGeom prst="rect">
            <a:avLst/>
          </a:prstGeom>
        </p:spPr>
      </p:pic>
    </p:spTree>
    <p:extLst>
      <p:ext uri="{BB962C8B-B14F-4D97-AF65-F5344CB8AC3E}">
        <p14:creationId xmlns:p14="http://schemas.microsoft.com/office/powerpoint/2010/main" val="21704853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44710" y="321973"/>
            <a:ext cx="10247290" cy="6247864"/>
          </a:xfrm>
          <a:prstGeom prst="rect">
            <a:avLst/>
          </a:prstGeom>
          <a:noFill/>
        </p:spPr>
        <p:txBody>
          <a:bodyPr wrap="square" rtlCol="0">
            <a:spAutoFit/>
          </a:bodyPr>
          <a:lstStyle/>
          <a:p>
            <a:pPr marL="457200" indent="-457200">
              <a:buFont typeface="Arial" panose="020B0604020202020204" pitchFamily="34" charset="0"/>
              <a:buChar char="•"/>
            </a:pPr>
            <a:endParaRPr lang="en-GB" sz="2800" dirty="0" smtClean="0">
              <a:solidFill>
                <a:srgbClr val="0070C0"/>
              </a:solidFill>
              <a:latin typeface="XCCW Joined 10a" panose="03050602040000000000" pitchFamily="66" charset="0"/>
            </a:endParaRPr>
          </a:p>
          <a:p>
            <a:r>
              <a:rPr lang="en-GB" sz="2800" u="sng" dirty="0" smtClean="0">
                <a:solidFill>
                  <a:srgbClr val="0070C0"/>
                </a:solidFill>
                <a:latin typeface="XCCW Joined 10a" panose="03050602040000000000" pitchFamily="66" charset="0"/>
              </a:rPr>
              <a:t>Top tips:</a:t>
            </a:r>
          </a:p>
          <a:p>
            <a:pPr marL="457200" indent="-457200">
              <a:buFont typeface="Arial" panose="020B0604020202020204" pitchFamily="34" charset="0"/>
              <a:buChar char="•"/>
            </a:pPr>
            <a:r>
              <a:rPr lang="en-GB" sz="2800" dirty="0" smtClean="0">
                <a:solidFill>
                  <a:srgbClr val="0070C0"/>
                </a:solidFill>
                <a:latin typeface="XCCW Joined 10a" panose="03050602040000000000" pitchFamily="66" charset="0"/>
              </a:rPr>
              <a:t>Pick your battles </a:t>
            </a:r>
          </a:p>
          <a:p>
            <a:pPr marL="457200" indent="-457200">
              <a:buFont typeface="Arial" panose="020B0604020202020204" pitchFamily="34" charset="0"/>
              <a:buChar char="•"/>
            </a:pPr>
            <a:r>
              <a:rPr lang="en-GB" sz="2800" dirty="0" smtClean="0">
                <a:solidFill>
                  <a:srgbClr val="0070C0"/>
                </a:solidFill>
                <a:latin typeface="XCCW Joined 10a" panose="03050602040000000000" pitchFamily="66" charset="0"/>
              </a:rPr>
              <a:t>Have frequent breaks </a:t>
            </a:r>
          </a:p>
          <a:p>
            <a:pPr marL="457200" indent="-457200">
              <a:buFont typeface="Arial" panose="020B0604020202020204" pitchFamily="34" charset="0"/>
              <a:buChar char="•"/>
            </a:pPr>
            <a:r>
              <a:rPr lang="en-GB" sz="2800" dirty="0" smtClean="0">
                <a:solidFill>
                  <a:srgbClr val="0070C0"/>
                </a:solidFill>
                <a:latin typeface="XCCW Joined 10a" panose="03050602040000000000" pitchFamily="66" charset="0"/>
              </a:rPr>
              <a:t>Motivate them using interests</a:t>
            </a:r>
          </a:p>
          <a:p>
            <a:pPr marL="457200" indent="-457200">
              <a:buFont typeface="Arial" panose="020B0604020202020204" pitchFamily="34" charset="0"/>
              <a:buChar char="•"/>
            </a:pPr>
            <a:r>
              <a:rPr lang="en-GB" sz="2800" dirty="0" smtClean="0">
                <a:solidFill>
                  <a:srgbClr val="0070C0"/>
                </a:solidFill>
                <a:latin typeface="XCCW Joined 10a" panose="03050602040000000000" pitchFamily="66" charset="0"/>
              </a:rPr>
              <a:t>Do a ‘before’ and after’ piece so your child can see the progress </a:t>
            </a:r>
            <a:endParaRPr lang="en-GB" sz="2800" dirty="0">
              <a:solidFill>
                <a:srgbClr val="0070C0"/>
              </a:solidFill>
              <a:latin typeface="XCCW Joined 10a" panose="03050602040000000000" pitchFamily="66" charset="0"/>
            </a:endParaRPr>
          </a:p>
          <a:p>
            <a:pPr marL="457200" indent="-457200">
              <a:buFont typeface="Arial" panose="020B0604020202020204" pitchFamily="34" charset="0"/>
              <a:buChar char="•"/>
            </a:pPr>
            <a:r>
              <a:rPr lang="en-GB" sz="2800" dirty="0" smtClean="0">
                <a:solidFill>
                  <a:srgbClr val="0070C0"/>
                </a:solidFill>
                <a:latin typeface="XCCW Joined 10a" panose="03050602040000000000" pitchFamily="66" charset="0"/>
              </a:rPr>
              <a:t>Lower your standards-positive reinforcement goes a long way!</a:t>
            </a:r>
          </a:p>
          <a:p>
            <a:pPr marL="457200" indent="-457200">
              <a:buFont typeface="Arial" panose="020B0604020202020204" pitchFamily="34" charset="0"/>
              <a:buChar char="•"/>
            </a:pPr>
            <a:r>
              <a:rPr lang="en-GB" sz="2800" dirty="0" smtClean="0">
                <a:solidFill>
                  <a:srgbClr val="0070C0"/>
                </a:solidFill>
                <a:latin typeface="XCCW Joined 10a" panose="03050602040000000000" pitchFamily="66" charset="0"/>
              </a:rPr>
              <a:t>Model good handwriting yourself</a:t>
            </a:r>
          </a:p>
          <a:p>
            <a:pPr marL="457200" indent="-457200">
              <a:buFont typeface="Arial" panose="020B0604020202020204" pitchFamily="34" charset="0"/>
              <a:buChar char="•"/>
            </a:pPr>
            <a:r>
              <a:rPr lang="en-GB" sz="2800" dirty="0" smtClean="0">
                <a:solidFill>
                  <a:srgbClr val="0070C0"/>
                </a:solidFill>
                <a:latin typeface="XCCW Joined 10a" panose="03050602040000000000" pitchFamily="66" charset="0"/>
              </a:rPr>
              <a:t>Watch where they go wrong- there is no point telling, find their weakness</a:t>
            </a:r>
          </a:p>
          <a:p>
            <a:pPr marL="457200" indent="-457200">
              <a:buFont typeface="Arial" panose="020B0604020202020204" pitchFamily="34" charset="0"/>
              <a:buChar char="•"/>
            </a:pPr>
            <a:endParaRPr lang="en-GB" sz="2800" dirty="0" smtClean="0">
              <a:solidFill>
                <a:srgbClr val="0070C0"/>
              </a:solidFill>
              <a:latin typeface="XCCW Joined 10a" panose="03050602040000000000" pitchFamily="66" charset="0"/>
            </a:endParaRPr>
          </a:p>
          <a:p>
            <a:endParaRPr lang="en-GB" dirty="0"/>
          </a:p>
          <a:p>
            <a:endParaRPr lang="en-GB" dirty="0"/>
          </a:p>
        </p:txBody>
      </p:sp>
      <p:sp>
        <p:nvSpPr>
          <p:cNvPr id="3" name="TextBox 2"/>
          <p:cNvSpPr txBox="1"/>
          <p:nvPr/>
        </p:nvSpPr>
        <p:spPr>
          <a:xfrm>
            <a:off x="9736428" y="5834130"/>
            <a:ext cx="2215166" cy="369332"/>
          </a:xfrm>
          <a:prstGeom prst="rect">
            <a:avLst/>
          </a:prstGeom>
          <a:noFill/>
        </p:spPr>
        <p:txBody>
          <a:bodyPr wrap="square" rtlCol="0">
            <a:spAutoFit/>
          </a:bodyPr>
          <a:lstStyle/>
          <a:p>
            <a:r>
              <a:rPr lang="en-GB" dirty="0" smtClean="0"/>
              <a:t>demo</a:t>
            </a:r>
            <a:endParaRPr lang="en-GB" dirty="0"/>
          </a:p>
        </p:txBody>
      </p:sp>
    </p:spTree>
    <p:extLst>
      <p:ext uri="{BB962C8B-B14F-4D97-AF65-F5344CB8AC3E}">
        <p14:creationId xmlns:p14="http://schemas.microsoft.com/office/powerpoint/2010/main" val="1760372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4201" y="842115"/>
            <a:ext cx="10152845" cy="5632311"/>
          </a:xfrm>
          <a:prstGeom prst="rect">
            <a:avLst/>
          </a:prstGeom>
        </p:spPr>
        <p:txBody>
          <a:bodyPr wrap="square">
            <a:spAutoFit/>
          </a:bodyPr>
          <a:lstStyle/>
          <a:p>
            <a:r>
              <a:rPr lang="en-GB" sz="2400" b="1" u="sng" dirty="0">
                <a:solidFill>
                  <a:srgbClr val="494C4A"/>
                </a:solidFill>
                <a:latin typeface="XCCW Joined 10a" panose="03050602040000000000" pitchFamily="66" charset="0"/>
              </a:rPr>
              <a:t>Is being left-handed the cause of the problem?</a:t>
            </a:r>
          </a:p>
          <a:p>
            <a:r>
              <a:rPr lang="en-GB" sz="2400" dirty="0">
                <a:solidFill>
                  <a:srgbClr val="494C4A"/>
                </a:solidFill>
                <a:latin typeface="XCCW Joined 10a" panose="03050602040000000000" pitchFamily="66" charset="0"/>
              </a:rPr>
              <a:t>Being left-handed is not of itself a disability. The majority of left-handers write as well as their right-handed peers. Some evidence suggests that they develop fluency a little later than right-handers because they are 'pushing' the pen across the page rather than 'pulling' it, but this should not be a problem in the long-term</a:t>
            </a:r>
            <a:r>
              <a:rPr lang="en-GB" sz="2400" dirty="0" smtClean="0">
                <a:solidFill>
                  <a:srgbClr val="494C4A"/>
                </a:solidFill>
                <a:latin typeface="XCCW Joined 10a" panose="03050602040000000000" pitchFamily="66" charset="0"/>
              </a:rPr>
              <a:t>.</a:t>
            </a:r>
          </a:p>
          <a:p>
            <a:endParaRPr lang="en-GB" sz="2400" dirty="0" smtClean="0">
              <a:solidFill>
                <a:srgbClr val="494C4A"/>
              </a:solidFill>
              <a:latin typeface="XCCW Joined 10a" panose="03050602040000000000" pitchFamily="66" charset="0"/>
            </a:endParaRPr>
          </a:p>
          <a:p>
            <a:r>
              <a:rPr lang="en-GB" sz="2400" b="1" u="sng" dirty="0" smtClean="0">
                <a:solidFill>
                  <a:srgbClr val="494C4A"/>
                </a:solidFill>
                <a:latin typeface="XCCW Joined 10a" panose="03050602040000000000" pitchFamily="66" charset="0"/>
              </a:rPr>
              <a:t>Is it a boy thing?</a:t>
            </a:r>
          </a:p>
          <a:p>
            <a:r>
              <a:rPr lang="en-GB" sz="2400" dirty="0" smtClean="0">
                <a:solidFill>
                  <a:srgbClr val="494C4A"/>
                </a:solidFill>
                <a:latin typeface="XCCW Joined 10a" panose="03050602040000000000" pitchFamily="66" charset="0"/>
              </a:rPr>
              <a:t>Research does show that girls pick up more fluent handwriting quicker than boys, though this isn’t a cause for concern- boys will get there in time. </a:t>
            </a:r>
          </a:p>
          <a:p>
            <a:endParaRPr lang="en-GB" sz="2400" dirty="0" smtClean="0">
              <a:solidFill>
                <a:srgbClr val="494C4A"/>
              </a:solidFill>
              <a:latin typeface="XCCW Joined 10a" panose="03050602040000000000" pitchFamily="66" charset="0"/>
            </a:endParaRPr>
          </a:p>
          <a:p>
            <a:endParaRPr lang="en-GB" sz="2400" b="0" i="0" dirty="0">
              <a:solidFill>
                <a:srgbClr val="494C4A"/>
              </a:solidFill>
              <a:effectLst/>
              <a:latin typeface="XCCW Joined 10a" panose="03050602040000000000" pitchFamily="66" charset="0"/>
            </a:endParaRPr>
          </a:p>
        </p:txBody>
      </p:sp>
    </p:spTree>
    <p:extLst>
      <p:ext uri="{BB962C8B-B14F-4D97-AF65-F5344CB8AC3E}">
        <p14:creationId xmlns:p14="http://schemas.microsoft.com/office/powerpoint/2010/main" val="3069888804"/>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80</TotalTime>
  <Words>452</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Century Gothic</vt:lpstr>
      <vt:lpstr>Wingdings 3</vt:lpstr>
      <vt:lpstr>XCCW Joined 10a</vt:lpstr>
      <vt:lpstr>Wisp</vt:lpstr>
      <vt:lpstr>Handwriting and letter formation workshop</vt:lpstr>
      <vt:lpstr>PowerPoint Presentation</vt:lpstr>
      <vt:lpstr>PowerPoint Presentation</vt:lpstr>
      <vt:lpstr>At EP Collier:  </vt:lpstr>
      <vt:lpstr>PowerPoint Presentation</vt:lpstr>
      <vt:lpstr>Helping: </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Handwriting and letter formation workshop</dc:title>
  <dc:creator>KBarnes</dc:creator>
  <cp:lastModifiedBy>KBarnes</cp:lastModifiedBy>
  <cp:revision>6</cp:revision>
  <cp:lastPrinted>2016-07-04T07:45:31Z</cp:lastPrinted>
  <dcterms:created xsi:type="dcterms:W3CDTF">2016-06-21T12:51:23Z</dcterms:created>
  <dcterms:modified xsi:type="dcterms:W3CDTF">2016-07-04T08:20:57Z</dcterms:modified>
</cp:coreProperties>
</file>