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64" r:id="rId5"/>
    <p:sldId id="263" r:id="rId6"/>
    <p:sldId id="265" r:id="rId7"/>
    <p:sldId id="266" r:id="rId8"/>
    <p:sldId id="267"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11/2/2017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oxfordowl.co.uk/for-home/jargon-buster--2#blended" TargetMode="External"/><Relationship Id="rId4" Type="http://schemas.openxmlformats.org/officeDocument/2006/relationships/hyperlink" Target="https://www.oxfordowl.co.uk/for-home/advice-for-parents/reading-at-home/phonics-made-easy/"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www.scottishbooktrust.com/watch-on-demand" TargetMode="External"/><Relationship Id="rId3" Type="http://schemas.microsoft.com/office/2007/relationships/hdphoto" Target="../media/hdphoto2.wdp"/><Relationship Id="rId7" Type="http://schemas.openxmlformats.org/officeDocument/2006/relationships/hyperlink" Target="https://teachers.theguardian.com/system/files/assets/698/10607/ReadingForPleasureleaflet.pdf"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clubs-kids.scholastic.co.uk/filter/age/47?page=3" TargetMode="External"/><Relationship Id="rId5" Type="http://schemas.openxmlformats.org/officeDocument/2006/relationships/hyperlink" Target="https://www.oxfordowl.co.uk/for-home/reading-owl/find-a-book/library-page?view=image&amp;query=&amp;type=book&amp;age_group=Age+5-6&amp;book=1&amp;book_type=&amp;series=" TargetMode="External"/><Relationship Id="rId10" Type="http://schemas.openxmlformats.org/officeDocument/2006/relationships/hyperlink" Target="http://www.scottishbooktrust.com/learning/teachers/scottish-childrens-book-awards" TargetMode="External"/><Relationship Id="rId4" Type="http://schemas.openxmlformats.org/officeDocument/2006/relationships/hyperlink" Target="https://www.oxfordowl.co.uk/for-home/advice-for-parents/reading-at-home/helping-struggling-readers/what-to-do-if-you-think-your-child-is-a-struggling-reader/" TargetMode="External"/><Relationship Id="rId9" Type="http://schemas.openxmlformats.org/officeDocument/2006/relationships/hyperlink" Target="http://www.scottishbooktrust.com/reading/book-lists/kid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8000" dirty="0" smtClean="0"/>
              <a:t>How to promote a love of reading</a:t>
            </a:r>
            <a:endParaRPr lang="en-GB" sz="8000" dirty="0"/>
          </a:p>
        </p:txBody>
      </p:sp>
      <p:sp>
        <p:nvSpPr>
          <p:cNvPr id="3" name="Subtitle 2"/>
          <p:cNvSpPr>
            <a:spLocks noGrp="1"/>
          </p:cNvSpPr>
          <p:nvPr>
            <p:ph type="subTitle" idx="1"/>
          </p:nvPr>
        </p:nvSpPr>
        <p:spPr/>
        <p:txBody>
          <a:bodyPr/>
          <a:lstStyle/>
          <a:p>
            <a:pPr algn="r"/>
            <a:endParaRPr lang="en-GB" b="1" dirty="0" smtClean="0">
              <a:latin typeface="Sassoon Infant Rg" panose="02000503030000020003" pitchFamily="50" charset="0"/>
              <a:ea typeface="Sassoon Infant Rg" panose="02000503030000020003" pitchFamily="50" charset="0"/>
            </a:endParaRPr>
          </a:p>
          <a:p>
            <a:pPr algn="r"/>
            <a:endParaRPr lang="en-GB" b="1" dirty="0">
              <a:latin typeface="Sassoon Infant Rg" panose="02000503030000020003" pitchFamily="50" charset="0"/>
              <a:ea typeface="Sassoon Infant Rg" panose="02000503030000020003" pitchFamily="50" charset="0"/>
            </a:endParaRPr>
          </a:p>
          <a:p>
            <a:pPr algn="r"/>
            <a:endParaRPr lang="en-GB" b="1" dirty="0" smtClean="0">
              <a:latin typeface="Sassoon Infant Rg" panose="02000503030000020003" pitchFamily="50" charset="0"/>
              <a:ea typeface="Sassoon Infant Rg" panose="02000503030000020003" pitchFamily="50" charset="0"/>
            </a:endParaRPr>
          </a:p>
          <a:p>
            <a:pPr algn="r"/>
            <a:r>
              <a:rPr lang="en-GB" b="1" dirty="0" smtClean="0">
                <a:latin typeface="Sassoon Infant Rg" panose="02000503030000020003" pitchFamily="50" charset="0"/>
                <a:ea typeface="Sassoon Infant Rg" panose="02000503030000020003" pitchFamily="50" charset="0"/>
              </a:rPr>
              <a:t>Bryony Freedman</a:t>
            </a:r>
            <a:endParaRPr lang="en-GB" b="1" dirty="0">
              <a:latin typeface="Sassoon Infant Rg" panose="02000503030000020003" pitchFamily="50" charset="0"/>
              <a:ea typeface="Sassoon Infant Rg" panose="02000503030000020003" pitchFamily="50" charset="0"/>
            </a:endParaRPr>
          </a:p>
        </p:txBody>
      </p:sp>
      <p:pic>
        <p:nvPicPr>
          <p:cNvPr id="1028" name="Picture 4" descr="Image result for children readi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38" b="94154" l="2667" r="99333">
                        <a14:foregroundMark x1="19167" y1="48000" x2="19167" y2="48000"/>
                      </a14:backgroundRemoval>
                    </a14:imgEffect>
                  </a14:imgLayer>
                </a14:imgProps>
              </a:ext>
              <a:ext uri="{28A0092B-C50C-407E-A947-70E740481C1C}">
                <a14:useLocalDpi xmlns:a14="http://schemas.microsoft.com/office/drawing/2010/main" val="0"/>
              </a:ext>
            </a:extLst>
          </a:blip>
          <a:srcRect/>
          <a:stretch>
            <a:fillRect/>
          </a:stretch>
        </p:blipFill>
        <p:spPr bwMode="auto">
          <a:xfrm>
            <a:off x="4497947" y="1861802"/>
            <a:ext cx="6938493" cy="375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744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lum bright="70000" contrast="-70000"/>
          </a:blip>
          <a:srcRect l="25419" t="21083" r="20437" b="33318"/>
          <a:stretch/>
        </p:blipFill>
        <p:spPr>
          <a:xfrm>
            <a:off x="-1" y="0"/>
            <a:ext cx="12158303" cy="6858000"/>
          </a:xfrm>
          <a:prstGeom prst="rect">
            <a:avLst/>
          </a:prstGeom>
        </p:spPr>
      </p:pic>
      <p:sp>
        <p:nvSpPr>
          <p:cNvPr id="2" name="Title 1"/>
          <p:cNvSpPr>
            <a:spLocks noGrp="1"/>
          </p:cNvSpPr>
          <p:nvPr>
            <p:ph type="title"/>
          </p:nvPr>
        </p:nvSpPr>
        <p:spPr/>
        <p:txBody>
          <a:bodyPr>
            <a:normAutofit fontScale="90000"/>
          </a:bodyPr>
          <a:lstStyle/>
          <a:p>
            <a:pPr algn="ctr"/>
            <a:r>
              <a:rPr lang="en-GB" sz="6000" b="1" dirty="0"/>
              <a:t>The benefits of developing a love of reading:</a:t>
            </a:r>
            <a:r>
              <a:rPr lang="en-GB" dirty="0"/>
              <a:t/>
            </a:r>
            <a:br>
              <a:rPr lang="en-GB" dirty="0"/>
            </a:br>
            <a:endParaRPr lang="en-GB" dirty="0"/>
          </a:p>
        </p:txBody>
      </p:sp>
      <p:sp>
        <p:nvSpPr>
          <p:cNvPr id="3" name="Content Placeholder 2"/>
          <p:cNvSpPr>
            <a:spLocks noGrp="1"/>
          </p:cNvSpPr>
          <p:nvPr>
            <p:ph idx="1"/>
          </p:nvPr>
        </p:nvSpPr>
        <p:spPr/>
        <p:txBody>
          <a:bodyPr>
            <a:normAutofit lnSpcReduction="10000"/>
          </a:bodyPr>
          <a:lstStyle/>
          <a:p>
            <a:r>
              <a:rPr lang="en-GB" sz="4000" dirty="0"/>
              <a:t>"Pupils who can read are overwhelmingly more likely to succeed at school, achieve good qualifications, and subsequently enjoy a fulfilling and rewarding career. In addition to its substantial practical benefits, reading is one of life’s profound joys."</a:t>
            </a:r>
          </a:p>
          <a:p>
            <a:r>
              <a:rPr lang="en-GB" sz="4000" dirty="0" err="1"/>
              <a:t>DfE</a:t>
            </a:r>
            <a:r>
              <a:rPr lang="en-GB" sz="4000" dirty="0"/>
              <a:t> 2015</a:t>
            </a:r>
          </a:p>
          <a:p>
            <a:endParaRPr lang="en-GB" dirty="0"/>
          </a:p>
        </p:txBody>
      </p:sp>
    </p:spTree>
    <p:extLst>
      <p:ext uri="{BB962C8B-B14F-4D97-AF65-F5344CB8AC3E}">
        <p14:creationId xmlns:p14="http://schemas.microsoft.com/office/powerpoint/2010/main" val="337222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lum bright="70000" contrast="-70000"/>
          </a:blip>
          <a:srcRect l="25419" t="21083" r="20437" b="33318"/>
          <a:stretch/>
        </p:blipFill>
        <p:spPr>
          <a:xfrm>
            <a:off x="-1" y="0"/>
            <a:ext cx="12158303" cy="6858000"/>
          </a:xfrm>
          <a:prstGeom prst="rect">
            <a:avLst/>
          </a:prstGeom>
        </p:spPr>
      </p:pic>
      <p:sp>
        <p:nvSpPr>
          <p:cNvPr id="3" name="Content Placeholder 2"/>
          <p:cNvSpPr>
            <a:spLocks noGrp="1"/>
          </p:cNvSpPr>
          <p:nvPr>
            <p:ph idx="1"/>
          </p:nvPr>
        </p:nvSpPr>
        <p:spPr>
          <a:xfrm>
            <a:off x="174121" y="173864"/>
            <a:ext cx="11880503" cy="6574666"/>
          </a:xfrm>
        </p:spPr>
        <p:txBody>
          <a:bodyPr>
            <a:normAutofit fontScale="77500" lnSpcReduction="20000"/>
          </a:bodyPr>
          <a:lstStyle/>
          <a:p>
            <a:pPr algn="ctr"/>
            <a:r>
              <a:rPr lang="en-GB" sz="6200" b="1" dirty="0" smtClean="0">
                <a:latin typeface="+mj-lt"/>
              </a:rPr>
              <a:t>THE EVIDENCE ON READING FOR PLEASURE: </a:t>
            </a:r>
            <a:endParaRPr lang="en-GB" sz="6200" dirty="0" smtClean="0">
              <a:latin typeface="+mj-lt"/>
            </a:endParaRPr>
          </a:p>
          <a:p>
            <a:pPr lvl="0"/>
            <a:r>
              <a:rPr lang="en-GB" sz="2800" dirty="0" smtClean="0"/>
              <a:t>There </a:t>
            </a:r>
            <a:r>
              <a:rPr lang="en-GB" sz="2800" dirty="0"/>
              <a:t>is a growing body of evidence which illustrates the importance of reading for pleasure for both educational purposes as well as personal development (cited in Clark and </a:t>
            </a:r>
            <a:r>
              <a:rPr lang="en-GB" sz="2800" dirty="0" err="1"/>
              <a:t>Rumbold</a:t>
            </a:r>
            <a:r>
              <a:rPr lang="en-GB" sz="2800" dirty="0"/>
              <a:t>, 2006). </a:t>
            </a:r>
          </a:p>
          <a:p>
            <a:pPr lvl="0"/>
            <a:r>
              <a:rPr lang="en-GB" sz="2800" dirty="0"/>
              <a:t>Evidence suggests that there is a positive relationship between reading frequency, reading enjoyment and attainment (Clark 2011; Clark and Douglas 2011). </a:t>
            </a:r>
          </a:p>
          <a:p>
            <a:pPr lvl="0"/>
            <a:r>
              <a:rPr lang="en-GB" sz="2800" dirty="0"/>
              <a:t>Reading enjoyment has been reported as more important for children’s educational success than their family’s socio-economic status (OECD, 2002). </a:t>
            </a:r>
          </a:p>
          <a:p>
            <a:pPr lvl="0"/>
            <a:r>
              <a:rPr lang="en-GB" sz="2800" dirty="0"/>
              <a:t>There is a positive link between positive attitudes towards reading and scoring well on reading assessments (Twist et al, 2007). </a:t>
            </a:r>
          </a:p>
          <a:p>
            <a:pPr lvl="0"/>
            <a:r>
              <a:rPr lang="en-GB" sz="2800" dirty="0"/>
              <a:t>Regularly reading stories or novels outside of school is associated with higher scores in reading assessments (PIRLS, 2006; PISA, 2009). </a:t>
            </a:r>
          </a:p>
          <a:p>
            <a:pPr lvl="0"/>
            <a:r>
              <a:rPr lang="en-GB" sz="2800" dirty="0"/>
              <a:t>International evidence supports these findings; US research reports that independent reading is the best predictor of reading achievement (Anderson, Wilson and Fielding, 1988). </a:t>
            </a:r>
          </a:p>
          <a:p>
            <a:pPr lvl="0"/>
            <a:r>
              <a:rPr lang="en-GB" sz="2800" dirty="0"/>
              <a:t>Evidence suggests that reading for pleasure is an activity that has emotional and social consequences (Clark and </a:t>
            </a:r>
            <a:r>
              <a:rPr lang="en-GB" sz="2800" dirty="0" err="1"/>
              <a:t>Rumbold</a:t>
            </a:r>
            <a:r>
              <a:rPr lang="en-GB" sz="2800" dirty="0"/>
              <a:t>, 2006). </a:t>
            </a:r>
          </a:p>
          <a:p>
            <a:pPr lvl="0"/>
            <a:r>
              <a:rPr lang="en-GB" sz="2800" dirty="0"/>
              <a:t>Other benefits to reading for pleasure include: text comprehension and grammar, positive reading attitudes, pleasure in reading in later life, increased general knowledge (Clark and </a:t>
            </a:r>
            <a:r>
              <a:rPr lang="en-GB" sz="2800" dirty="0" err="1"/>
              <a:t>Rumbold</a:t>
            </a:r>
            <a:r>
              <a:rPr lang="en-GB" sz="2800" dirty="0"/>
              <a:t>, 2006). </a:t>
            </a:r>
          </a:p>
          <a:p>
            <a:r>
              <a:rPr lang="en-GB" dirty="0"/>
              <a:t> </a:t>
            </a:r>
          </a:p>
          <a:p>
            <a:r>
              <a:rPr lang="en-GB" dirty="0"/>
              <a:t> </a:t>
            </a:r>
          </a:p>
          <a:p>
            <a:endParaRPr lang="en-GB" dirty="0"/>
          </a:p>
        </p:txBody>
      </p:sp>
    </p:spTree>
    <p:extLst>
      <p:ext uri="{BB962C8B-B14F-4D97-AF65-F5344CB8AC3E}">
        <p14:creationId xmlns:p14="http://schemas.microsoft.com/office/powerpoint/2010/main" val="285548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rcRect l="25419" t="21083" r="20437" b="33318"/>
          <a:stretch/>
        </p:blipFill>
        <p:spPr>
          <a:xfrm>
            <a:off x="-1" y="0"/>
            <a:ext cx="12158303" cy="6858000"/>
          </a:xfrm>
          <a:prstGeom prst="rect">
            <a:avLst/>
          </a:prstGeom>
        </p:spPr>
      </p:pic>
      <p:sp>
        <p:nvSpPr>
          <p:cNvPr id="3" name="Content Placeholder 2"/>
          <p:cNvSpPr>
            <a:spLocks noGrp="1"/>
          </p:cNvSpPr>
          <p:nvPr>
            <p:ph idx="1"/>
          </p:nvPr>
        </p:nvSpPr>
        <p:spPr>
          <a:xfrm>
            <a:off x="599125" y="444320"/>
            <a:ext cx="11365348" cy="6098147"/>
          </a:xfrm>
        </p:spPr>
        <p:txBody>
          <a:bodyPr>
            <a:normAutofit/>
          </a:bodyPr>
          <a:lstStyle/>
          <a:p>
            <a:r>
              <a:rPr lang="en-GB" dirty="0"/>
              <a:t> </a:t>
            </a:r>
          </a:p>
          <a:p>
            <a:r>
              <a:rPr lang="en-GB" dirty="0"/>
              <a:t> </a:t>
            </a:r>
          </a:p>
          <a:p>
            <a:endParaRPr lang="en-GB" dirty="0"/>
          </a:p>
        </p:txBody>
      </p:sp>
      <p:sp>
        <p:nvSpPr>
          <p:cNvPr id="5" name="Title 1"/>
          <p:cNvSpPr>
            <a:spLocks noGrp="1"/>
          </p:cNvSpPr>
          <p:nvPr>
            <p:ph type="title"/>
          </p:nvPr>
        </p:nvSpPr>
        <p:spPr>
          <a:xfrm>
            <a:off x="1127159" y="546580"/>
            <a:ext cx="9304728" cy="986007"/>
          </a:xfrm>
        </p:spPr>
        <p:txBody>
          <a:bodyPr>
            <a:noAutofit/>
          </a:bodyPr>
          <a:lstStyle/>
          <a:p>
            <a:pPr algn="ctr"/>
            <a:r>
              <a:rPr lang="en-GB" sz="4800" b="1" dirty="0" smtClean="0"/>
              <a:t>How to support your child to become a lifelong reader:</a:t>
            </a:r>
            <a:r>
              <a:rPr lang="en-GB" sz="4400" dirty="0"/>
              <a:t/>
            </a:r>
            <a:br>
              <a:rPr lang="en-GB" sz="4400" dirty="0"/>
            </a:br>
            <a:endParaRPr lang="en-GB" sz="4400" dirty="0"/>
          </a:p>
        </p:txBody>
      </p:sp>
      <p:sp>
        <p:nvSpPr>
          <p:cNvPr id="2" name="TextBox 1"/>
          <p:cNvSpPr txBox="1"/>
          <p:nvPr/>
        </p:nvSpPr>
        <p:spPr>
          <a:xfrm>
            <a:off x="418885" y="1160146"/>
            <a:ext cx="11320530" cy="6032421"/>
          </a:xfrm>
          <a:prstGeom prst="rect">
            <a:avLst/>
          </a:prstGeom>
          <a:noFill/>
        </p:spPr>
        <p:txBody>
          <a:bodyPr wrap="square" rtlCol="0">
            <a:spAutoFit/>
          </a:bodyPr>
          <a:lstStyle/>
          <a:p>
            <a:r>
              <a:rPr lang="en-GB" sz="2800" b="1" dirty="0" smtClean="0">
                <a:solidFill>
                  <a:srgbClr val="7030A0"/>
                </a:solidFill>
              </a:rPr>
              <a:t>Shared </a:t>
            </a:r>
            <a:r>
              <a:rPr lang="en-GB" sz="2800" b="1" dirty="0">
                <a:solidFill>
                  <a:srgbClr val="7030A0"/>
                </a:solidFill>
              </a:rPr>
              <a:t>reading</a:t>
            </a:r>
            <a:endParaRPr lang="en-GB" sz="2800" dirty="0">
              <a:solidFill>
                <a:srgbClr val="7030A0"/>
              </a:solidFill>
            </a:endParaRPr>
          </a:p>
          <a:p>
            <a:r>
              <a:rPr lang="en-GB" sz="2000" b="1" dirty="0"/>
              <a:t>1. It’s still good to share</a:t>
            </a:r>
            <a:endParaRPr lang="en-GB" sz="2000" dirty="0"/>
          </a:p>
          <a:p>
            <a:r>
              <a:rPr lang="en-GB" sz="2000" dirty="0"/>
              <a:t>Don’t give up on talking about picture books with your child and sharing that bedtime story or information book. It’s just as important now to enjoy reading these books together, as well as those that come home from school, to help develop your child’s vocabulary, their understanding of stories and to encourage a love of reading.</a:t>
            </a:r>
          </a:p>
          <a:p>
            <a:r>
              <a:rPr lang="en-GB" sz="2000" b="1" dirty="0"/>
              <a:t>2. Read with expression</a:t>
            </a:r>
            <a:endParaRPr lang="en-GB" sz="2000" dirty="0"/>
          </a:p>
          <a:p>
            <a:r>
              <a:rPr lang="en-GB" sz="2000" dirty="0"/>
              <a:t>Read with expression when reading to your child. Use different voices and vary the volume for effect or for different bits of information such as, </a:t>
            </a:r>
            <a:r>
              <a:rPr lang="en-GB" sz="2000" i="1" dirty="0"/>
              <a:t>Did you know that the Tyrannosaurus Rex...? Wow! </a:t>
            </a:r>
            <a:r>
              <a:rPr lang="en-GB" sz="2000" dirty="0"/>
              <a:t>You’ll soon see that your child will then try these skills when reading to you!</a:t>
            </a:r>
          </a:p>
          <a:p>
            <a:r>
              <a:rPr lang="en-GB" sz="2000" b="1" dirty="0"/>
              <a:t>3. Talk about books, words and pictures</a:t>
            </a:r>
            <a:endParaRPr lang="en-GB" sz="2000" dirty="0"/>
          </a:p>
          <a:p>
            <a:r>
              <a:rPr lang="en-GB" sz="2000" dirty="0"/>
              <a:t>Before reading a book together, always talk about the title, the pictures and the information on the cover (front and back). If it’s new, ask what your child thinks the book might be about. If it’s an old favourite then talk about the bits you love most! Don’t worry if some books get chosen again and again!</a:t>
            </a:r>
          </a:p>
          <a:p>
            <a:r>
              <a:rPr lang="en-GB" sz="2000" b="1" dirty="0"/>
              <a:t>4. Retell stories or events</a:t>
            </a:r>
            <a:endParaRPr lang="en-GB" sz="2000" dirty="0"/>
          </a:p>
          <a:p>
            <a:r>
              <a:rPr lang="en-GB" sz="2000" dirty="0"/>
              <a:t>When reading aloud use lots of expression and try different voices for different characters. Get your child to join in with bits too, such as,</a:t>
            </a:r>
            <a:r>
              <a:rPr lang="en-GB" sz="2000" i="1" dirty="0"/>
              <a:t> ‘They pulled and they pulled!’ and ‘Fee, fi, </a:t>
            </a:r>
            <a:r>
              <a:rPr lang="en-GB" sz="2000" i="1" dirty="0" err="1"/>
              <a:t>fo</a:t>
            </a:r>
            <a:r>
              <a:rPr lang="en-GB" sz="2000" i="1" dirty="0"/>
              <a:t>, </a:t>
            </a:r>
            <a:r>
              <a:rPr lang="en-GB" sz="2000" i="1" dirty="0" err="1"/>
              <a:t>fom</a:t>
            </a:r>
            <a:r>
              <a:rPr lang="en-GB" sz="2000" i="1" dirty="0"/>
              <a:t>...’</a:t>
            </a:r>
            <a:r>
              <a:rPr lang="en-GB" sz="2000" dirty="0"/>
              <a:t>. See if your child can copy you!</a:t>
            </a:r>
          </a:p>
          <a:p>
            <a:endParaRPr lang="en-GB" dirty="0"/>
          </a:p>
        </p:txBody>
      </p:sp>
    </p:spTree>
    <p:extLst>
      <p:ext uri="{BB962C8B-B14F-4D97-AF65-F5344CB8AC3E}">
        <p14:creationId xmlns:p14="http://schemas.microsoft.com/office/powerpoint/2010/main" val="2182423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rcRect l="25419" t="21083" r="20437" b="33318"/>
          <a:stretch/>
        </p:blipFill>
        <p:spPr>
          <a:xfrm>
            <a:off x="-1" y="0"/>
            <a:ext cx="12158303" cy="6858000"/>
          </a:xfrm>
          <a:prstGeom prst="rect">
            <a:avLst/>
          </a:prstGeom>
        </p:spPr>
      </p:pic>
      <p:sp>
        <p:nvSpPr>
          <p:cNvPr id="3" name="Content Placeholder 2"/>
          <p:cNvSpPr>
            <a:spLocks noGrp="1"/>
          </p:cNvSpPr>
          <p:nvPr>
            <p:ph idx="1"/>
          </p:nvPr>
        </p:nvSpPr>
        <p:spPr>
          <a:xfrm>
            <a:off x="599125" y="444320"/>
            <a:ext cx="11365348" cy="6098147"/>
          </a:xfrm>
        </p:spPr>
        <p:txBody>
          <a:bodyPr>
            <a:normAutofit/>
          </a:bodyPr>
          <a:lstStyle/>
          <a:p>
            <a:r>
              <a:rPr lang="en-GB" dirty="0"/>
              <a:t> </a:t>
            </a:r>
          </a:p>
          <a:p>
            <a:r>
              <a:rPr lang="en-GB" dirty="0"/>
              <a:t> </a:t>
            </a:r>
          </a:p>
          <a:p>
            <a:endParaRPr lang="en-GB" dirty="0"/>
          </a:p>
        </p:txBody>
      </p:sp>
      <p:sp>
        <p:nvSpPr>
          <p:cNvPr id="5" name="Title 1"/>
          <p:cNvSpPr>
            <a:spLocks noGrp="1"/>
          </p:cNvSpPr>
          <p:nvPr>
            <p:ph type="title"/>
          </p:nvPr>
        </p:nvSpPr>
        <p:spPr>
          <a:xfrm>
            <a:off x="1127159" y="546580"/>
            <a:ext cx="9304728" cy="986007"/>
          </a:xfrm>
        </p:spPr>
        <p:txBody>
          <a:bodyPr>
            <a:noAutofit/>
          </a:bodyPr>
          <a:lstStyle/>
          <a:p>
            <a:pPr algn="ctr"/>
            <a:r>
              <a:rPr lang="en-GB" sz="4800" b="1" dirty="0" smtClean="0"/>
              <a:t>How to support your child to become a lifelong reader:</a:t>
            </a:r>
            <a:r>
              <a:rPr lang="en-GB" sz="4400" dirty="0"/>
              <a:t/>
            </a:r>
            <a:br>
              <a:rPr lang="en-GB" sz="4400" dirty="0"/>
            </a:br>
            <a:endParaRPr lang="en-GB" sz="4400" dirty="0"/>
          </a:p>
        </p:txBody>
      </p:sp>
      <p:sp>
        <p:nvSpPr>
          <p:cNvPr id="7" name="TextBox 6"/>
          <p:cNvSpPr txBox="1"/>
          <p:nvPr/>
        </p:nvSpPr>
        <p:spPr>
          <a:xfrm>
            <a:off x="405296" y="1229567"/>
            <a:ext cx="11320530" cy="5786199"/>
          </a:xfrm>
          <a:prstGeom prst="rect">
            <a:avLst/>
          </a:prstGeom>
          <a:noFill/>
        </p:spPr>
        <p:txBody>
          <a:bodyPr wrap="square" rtlCol="0">
            <a:spAutoFit/>
          </a:bodyPr>
          <a:lstStyle/>
          <a:p>
            <a:r>
              <a:rPr lang="en-GB" sz="2800" b="1" dirty="0">
                <a:solidFill>
                  <a:srgbClr val="7030A0"/>
                </a:solidFill>
              </a:rPr>
              <a:t>Practising early reading skills</a:t>
            </a:r>
            <a:endParaRPr lang="en-GB" sz="2800" dirty="0">
              <a:solidFill>
                <a:srgbClr val="7030A0"/>
              </a:solidFill>
            </a:endParaRPr>
          </a:p>
          <a:p>
            <a:r>
              <a:rPr lang="en-GB" b="1" dirty="0"/>
              <a:t>1. Listen to your child read</a:t>
            </a:r>
            <a:endParaRPr lang="en-GB" dirty="0"/>
          </a:p>
          <a:p>
            <a:r>
              <a:rPr lang="en-GB" dirty="0"/>
              <a:t>Books that your child brings home from school should be at the right level for your child. The words should be readable for your child – we say they are levelled reading scheme books. They are written to ensure steady progress and success. Many of these books include helpful notes for parents inside the front cover.</a:t>
            </a:r>
          </a:p>
          <a:p>
            <a:r>
              <a:rPr lang="en-GB" b="1" dirty="0"/>
              <a:t>2. Sound it out</a:t>
            </a:r>
            <a:endParaRPr lang="en-GB" dirty="0"/>
          </a:p>
          <a:p>
            <a:r>
              <a:rPr lang="en-GB" dirty="0"/>
              <a:t>If your child gets stuck on a word, try </a:t>
            </a:r>
            <a:r>
              <a:rPr lang="en-GB" u="sng" dirty="0">
                <a:hlinkClick r:id="rId4"/>
              </a:rPr>
              <a:t>phonics</a:t>
            </a:r>
            <a:r>
              <a:rPr lang="en-GB" dirty="0"/>
              <a:t> first. Get your child to say the letter sounds and say them quickly to try to hear the word; this is called </a:t>
            </a:r>
            <a:r>
              <a:rPr lang="en-GB" b="1" u="sng" dirty="0">
                <a:hlinkClick r:id="rId5"/>
              </a:rPr>
              <a:t>blending</a:t>
            </a:r>
            <a:r>
              <a:rPr lang="en-GB" b="1" dirty="0"/>
              <a:t> </a:t>
            </a:r>
            <a:r>
              <a:rPr lang="en-GB" dirty="0"/>
              <a:t>. If the word can’t be sounded out then it’s best if you say it quickly and move on. If the book is at the right level then this should not happen too much.</a:t>
            </a:r>
          </a:p>
          <a:p>
            <a:r>
              <a:rPr lang="en-GB" b="1" dirty="0"/>
              <a:t>3. Clap and chunk</a:t>
            </a:r>
            <a:endParaRPr lang="en-GB" dirty="0"/>
          </a:p>
          <a:p>
            <a:r>
              <a:rPr lang="en-GB" dirty="0"/>
              <a:t>Clapping out syllables or chunks in words and names can help with reading longer words: </a:t>
            </a:r>
            <a:r>
              <a:rPr lang="en-GB" i="1" dirty="0"/>
              <a:t>Di-no-</a:t>
            </a:r>
            <a:r>
              <a:rPr lang="en-GB" i="1" dirty="0" err="1"/>
              <a:t>saur</a:t>
            </a:r>
            <a:r>
              <a:rPr lang="en-GB" i="1" dirty="0"/>
              <a:t>! Cho-co-late! </a:t>
            </a:r>
            <a:r>
              <a:rPr lang="en-GB" dirty="0"/>
              <a:t>Or point out that some words are made up of two words, so  </a:t>
            </a:r>
            <a:r>
              <a:rPr lang="en-GB" i="1" dirty="0"/>
              <a:t>wind </a:t>
            </a:r>
            <a:r>
              <a:rPr lang="en-GB" dirty="0"/>
              <a:t>and then  </a:t>
            </a:r>
            <a:r>
              <a:rPr lang="en-GB" i="1" dirty="0" err="1"/>
              <a:t>mill</a:t>
            </a:r>
            <a:r>
              <a:rPr lang="en-GB" dirty="0" err="1"/>
              <a:t>makes</a:t>
            </a:r>
            <a:r>
              <a:rPr lang="en-GB" dirty="0"/>
              <a:t>  </a:t>
            </a:r>
            <a:r>
              <a:rPr lang="en-GB" i="1" dirty="0"/>
              <a:t>windmill </a:t>
            </a:r>
            <a:r>
              <a:rPr lang="en-GB" dirty="0"/>
              <a:t>.</a:t>
            </a:r>
          </a:p>
          <a:p>
            <a:r>
              <a:rPr lang="en-GB" b="1" dirty="0" smtClean="0"/>
              <a:t>4. </a:t>
            </a:r>
            <a:r>
              <a:rPr lang="en-GB" b="1" dirty="0"/>
              <a:t>Don’t be afraid to back track</a:t>
            </a:r>
            <a:endParaRPr lang="en-GB" dirty="0"/>
          </a:p>
          <a:p>
            <a:r>
              <a:rPr lang="en-GB" dirty="0"/>
              <a:t>It’s sometimes good to get your child to re-read a sentence or even a page if it has been tricky to work out. This helps with meaning, flow and confidence – we all still have to do this sometimes!</a:t>
            </a:r>
          </a:p>
          <a:p>
            <a:r>
              <a:rPr lang="en-GB" b="1" dirty="0" smtClean="0"/>
              <a:t>5. </a:t>
            </a:r>
            <a:r>
              <a:rPr lang="en-GB" b="1" dirty="0"/>
              <a:t>Read, read, read!</a:t>
            </a:r>
            <a:endParaRPr lang="en-GB" dirty="0"/>
          </a:p>
          <a:p>
            <a:r>
              <a:rPr lang="en-GB" dirty="0"/>
              <a:t>It’s really important to read as much as possible with your child. Read the books that come home from school, borrow library books, buy books and magazines. Read signs and notices, and find interesting websites to read. And keep reading together at bedtime too!</a:t>
            </a:r>
          </a:p>
          <a:p>
            <a:endParaRPr lang="en-GB" dirty="0"/>
          </a:p>
        </p:txBody>
      </p:sp>
    </p:spTree>
    <p:extLst>
      <p:ext uri="{BB962C8B-B14F-4D97-AF65-F5344CB8AC3E}">
        <p14:creationId xmlns:p14="http://schemas.microsoft.com/office/powerpoint/2010/main" val="161754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rcRect l="25419" t="21083" r="20437" b="33318"/>
          <a:stretch/>
        </p:blipFill>
        <p:spPr>
          <a:xfrm>
            <a:off x="-1" y="0"/>
            <a:ext cx="12158303" cy="6858000"/>
          </a:xfrm>
          <a:prstGeom prst="rect">
            <a:avLst/>
          </a:prstGeom>
        </p:spPr>
      </p:pic>
      <p:sp>
        <p:nvSpPr>
          <p:cNvPr id="3" name="Content Placeholder 2"/>
          <p:cNvSpPr>
            <a:spLocks noGrp="1"/>
          </p:cNvSpPr>
          <p:nvPr>
            <p:ph idx="1"/>
          </p:nvPr>
        </p:nvSpPr>
        <p:spPr>
          <a:xfrm>
            <a:off x="599125" y="444320"/>
            <a:ext cx="11365348" cy="6098147"/>
          </a:xfrm>
        </p:spPr>
        <p:txBody>
          <a:bodyPr>
            <a:normAutofit/>
          </a:bodyPr>
          <a:lstStyle/>
          <a:p>
            <a:r>
              <a:rPr lang="en-GB" dirty="0"/>
              <a:t> </a:t>
            </a:r>
          </a:p>
          <a:p>
            <a:r>
              <a:rPr lang="en-GB" dirty="0"/>
              <a:t> </a:t>
            </a:r>
          </a:p>
          <a:p>
            <a:endParaRPr lang="en-GB" dirty="0"/>
          </a:p>
        </p:txBody>
      </p:sp>
      <p:sp>
        <p:nvSpPr>
          <p:cNvPr id="5" name="Title 1"/>
          <p:cNvSpPr>
            <a:spLocks noGrp="1"/>
          </p:cNvSpPr>
          <p:nvPr>
            <p:ph type="title"/>
          </p:nvPr>
        </p:nvSpPr>
        <p:spPr>
          <a:xfrm>
            <a:off x="1127159" y="546580"/>
            <a:ext cx="9304728" cy="986007"/>
          </a:xfrm>
        </p:spPr>
        <p:txBody>
          <a:bodyPr>
            <a:noAutofit/>
          </a:bodyPr>
          <a:lstStyle/>
          <a:p>
            <a:pPr algn="ctr"/>
            <a:r>
              <a:rPr lang="en-GB" sz="4800" b="1" dirty="0" smtClean="0"/>
              <a:t>How to support your child to become a lifelong reader:</a:t>
            </a:r>
            <a:r>
              <a:rPr lang="en-GB" sz="4400" dirty="0"/>
              <a:t/>
            </a:r>
            <a:br>
              <a:rPr lang="en-GB" sz="4400" dirty="0"/>
            </a:br>
            <a:endParaRPr lang="en-GB" sz="4400" dirty="0"/>
          </a:p>
        </p:txBody>
      </p:sp>
      <p:sp>
        <p:nvSpPr>
          <p:cNvPr id="7" name="TextBox 6"/>
          <p:cNvSpPr txBox="1"/>
          <p:nvPr/>
        </p:nvSpPr>
        <p:spPr>
          <a:xfrm>
            <a:off x="405296" y="1229567"/>
            <a:ext cx="11320530" cy="646331"/>
          </a:xfrm>
          <a:prstGeom prst="rect">
            <a:avLst/>
          </a:prstGeom>
          <a:noFill/>
        </p:spPr>
        <p:txBody>
          <a:bodyPr wrap="square" rtlCol="0">
            <a:spAutoFit/>
          </a:bodyPr>
          <a:lstStyle/>
          <a:p>
            <a:endParaRPr lang="en-GB" dirty="0"/>
          </a:p>
          <a:p>
            <a:endParaRPr lang="en-GB" dirty="0"/>
          </a:p>
        </p:txBody>
      </p:sp>
      <p:sp>
        <p:nvSpPr>
          <p:cNvPr id="2" name="Rectangle 1"/>
          <p:cNvSpPr/>
          <p:nvPr/>
        </p:nvSpPr>
        <p:spPr>
          <a:xfrm>
            <a:off x="2678741" y="1387333"/>
            <a:ext cx="6096000" cy="646331"/>
          </a:xfrm>
          <a:prstGeom prst="rect">
            <a:avLst/>
          </a:prstGeom>
        </p:spPr>
        <p:txBody>
          <a:bodyPr>
            <a:spAutoFit/>
          </a:bodyPr>
          <a:lstStyle/>
          <a:p>
            <a:r>
              <a:rPr lang="en-GB" dirty="0"/>
              <a:t>https://www.youtube.com/watch?v=azRDNDQUjSk&amp;app=desktop</a:t>
            </a:r>
          </a:p>
        </p:txBody>
      </p:sp>
      <p:pic>
        <p:nvPicPr>
          <p:cNvPr id="6" name="Picture 5"/>
          <p:cNvPicPr>
            <a:picLocks noChangeAspect="1"/>
          </p:cNvPicPr>
          <p:nvPr/>
        </p:nvPicPr>
        <p:blipFill rotWithShape="1">
          <a:blip r:embed="rId4"/>
          <a:srcRect l="2949" t="29886" r="34492" b="7086"/>
          <a:stretch/>
        </p:blipFill>
        <p:spPr>
          <a:xfrm>
            <a:off x="2405847" y="2191430"/>
            <a:ext cx="7319428" cy="4146131"/>
          </a:xfrm>
          <a:prstGeom prst="rect">
            <a:avLst/>
          </a:prstGeom>
        </p:spPr>
      </p:pic>
    </p:spTree>
    <p:extLst>
      <p:ext uri="{BB962C8B-B14F-4D97-AF65-F5344CB8AC3E}">
        <p14:creationId xmlns:p14="http://schemas.microsoft.com/office/powerpoint/2010/main" val="50251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rcRect l="25419" t="21083" r="20437" b="33318"/>
          <a:stretch/>
        </p:blipFill>
        <p:spPr>
          <a:xfrm>
            <a:off x="-1" y="0"/>
            <a:ext cx="12158303" cy="6858000"/>
          </a:xfrm>
          <a:prstGeom prst="rect">
            <a:avLst/>
          </a:prstGeom>
        </p:spPr>
      </p:pic>
      <p:sp>
        <p:nvSpPr>
          <p:cNvPr id="3" name="Content Placeholder 2"/>
          <p:cNvSpPr>
            <a:spLocks noGrp="1"/>
          </p:cNvSpPr>
          <p:nvPr>
            <p:ph idx="1"/>
          </p:nvPr>
        </p:nvSpPr>
        <p:spPr>
          <a:xfrm>
            <a:off x="599125" y="444320"/>
            <a:ext cx="11365348" cy="6098147"/>
          </a:xfrm>
        </p:spPr>
        <p:txBody>
          <a:bodyPr>
            <a:normAutofit/>
          </a:bodyPr>
          <a:lstStyle/>
          <a:p>
            <a:r>
              <a:rPr lang="en-GB" dirty="0"/>
              <a:t> </a:t>
            </a:r>
          </a:p>
          <a:p>
            <a:r>
              <a:rPr lang="en-GB" dirty="0"/>
              <a:t> </a:t>
            </a:r>
          </a:p>
          <a:p>
            <a:endParaRPr lang="en-GB" dirty="0"/>
          </a:p>
        </p:txBody>
      </p:sp>
      <p:sp>
        <p:nvSpPr>
          <p:cNvPr id="5" name="Title 1"/>
          <p:cNvSpPr>
            <a:spLocks noGrp="1"/>
          </p:cNvSpPr>
          <p:nvPr>
            <p:ph type="title"/>
          </p:nvPr>
        </p:nvSpPr>
        <p:spPr>
          <a:xfrm>
            <a:off x="1127159" y="546580"/>
            <a:ext cx="9304728" cy="986007"/>
          </a:xfrm>
        </p:spPr>
        <p:txBody>
          <a:bodyPr>
            <a:noAutofit/>
          </a:bodyPr>
          <a:lstStyle/>
          <a:p>
            <a:pPr algn="ctr"/>
            <a:r>
              <a:rPr lang="en-GB" sz="4800" b="1" dirty="0" smtClean="0"/>
              <a:t>How to support your child to become a lifelong reader:</a:t>
            </a:r>
            <a:r>
              <a:rPr lang="en-GB" sz="4400" dirty="0"/>
              <a:t/>
            </a:r>
            <a:br>
              <a:rPr lang="en-GB" sz="4400" dirty="0"/>
            </a:br>
            <a:endParaRPr lang="en-GB" sz="4400" dirty="0"/>
          </a:p>
        </p:txBody>
      </p:sp>
      <p:sp>
        <p:nvSpPr>
          <p:cNvPr id="7" name="TextBox 6"/>
          <p:cNvSpPr txBox="1"/>
          <p:nvPr/>
        </p:nvSpPr>
        <p:spPr>
          <a:xfrm>
            <a:off x="405296" y="1229567"/>
            <a:ext cx="11320530" cy="646331"/>
          </a:xfrm>
          <a:prstGeom prst="rect">
            <a:avLst/>
          </a:prstGeom>
          <a:noFill/>
        </p:spPr>
        <p:txBody>
          <a:bodyPr wrap="square" rtlCol="0">
            <a:spAutoFit/>
          </a:bodyPr>
          <a:lstStyle/>
          <a:p>
            <a:endParaRPr lang="en-GB" dirty="0"/>
          </a:p>
          <a:p>
            <a:endParaRPr lang="en-GB" dirty="0"/>
          </a:p>
        </p:txBody>
      </p:sp>
      <p:sp>
        <p:nvSpPr>
          <p:cNvPr id="2" name="TextBox 1"/>
          <p:cNvSpPr txBox="1"/>
          <p:nvPr/>
        </p:nvSpPr>
        <p:spPr>
          <a:xfrm>
            <a:off x="2661069" y="1350300"/>
            <a:ext cx="7241459" cy="1754326"/>
          </a:xfrm>
          <a:prstGeom prst="rect">
            <a:avLst/>
          </a:prstGeom>
          <a:noFill/>
        </p:spPr>
        <p:txBody>
          <a:bodyPr wrap="square" rtlCol="0">
            <a:spAutoFit/>
          </a:bodyPr>
          <a:lstStyle/>
          <a:p>
            <a:pPr algn="ctr"/>
            <a:r>
              <a:rPr lang="en-GB" sz="3600" dirty="0" smtClean="0"/>
              <a:t>Make your own reading corner- </a:t>
            </a:r>
          </a:p>
          <a:p>
            <a:pPr algn="ctr"/>
            <a:r>
              <a:rPr lang="en-GB" sz="3600" dirty="0" smtClean="0"/>
              <a:t>A safe cosy space to escape into a book.</a:t>
            </a:r>
            <a:endParaRPr lang="en-GB" sz="1600" dirty="0"/>
          </a:p>
        </p:txBody>
      </p:sp>
      <p:pic>
        <p:nvPicPr>
          <p:cNvPr id="6" name="Picture 5"/>
          <p:cNvPicPr>
            <a:picLocks noChangeAspect="1"/>
          </p:cNvPicPr>
          <p:nvPr/>
        </p:nvPicPr>
        <p:blipFill rotWithShape="1">
          <a:blip r:embed="rId4"/>
          <a:srcRect l="8669" t="38004" r="56855" b="17843"/>
          <a:stretch/>
        </p:blipFill>
        <p:spPr>
          <a:xfrm>
            <a:off x="4232787" y="3436375"/>
            <a:ext cx="3362632" cy="3229898"/>
          </a:xfrm>
          <a:prstGeom prst="rect">
            <a:avLst/>
          </a:prstGeom>
        </p:spPr>
      </p:pic>
    </p:spTree>
    <p:extLst>
      <p:ext uri="{BB962C8B-B14F-4D97-AF65-F5344CB8AC3E}">
        <p14:creationId xmlns:p14="http://schemas.microsoft.com/office/powerpoint/2010/main" val="120743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rcRect l="25419" t="21083" r="20437" b="33318"/>
          <a:stretch/>
        </p:blipFill>
        <p:spPr>
          <a:xfrm>
            <a:off x="-1" y="0"/>
            <a:ext cx="12158303" cy="6858000"/>
          </a:xfrm>
          <a:prstGeom prst="rect">
            <a:avLst/>
          </a:prstGeom>
        </p:spPr>
      </p:pic>
      <p:sp>
        <p:nvSpPr>
          <p:cNvPr id="3" name="Content Placeholder 2"/>
          <p:cNvSpPr>
            <a:spLocks noGrp="1"/>
          </p:cNvSpPr>
          <p:nvPr>
            <p:ph idx="1"/>
          </p:nvPr>
        </p:nvSpPr>
        <p:spPr>
          <a:xfrm>
            <a:off x="599125" y="444320"/>
            <a:ext cx="11365348" cy="6098147"/>
          </a:xfrm>
        </p:spPr>
        <p:txBody>
          <a:bodyPr>
            <a:normAutofit/>
          </a:bodyPr>
          <a:lstStyle/>
          <a:p>
            <a:r>
              <a:rPr lang="en-GB" dirty="0"/>
              <a:t> </a:t>
            </a:r>
          </a:p>
          <a:p>
            <a:r>
              <a:rPr lang="en-GB" dirty="0"/>
              <a:t> </a:t>
            </a:r>
          </a:p>
          <a:p>
            <a:endParaRPr lang="en-GB" dirty="0"/>
          </a:p>
        </p:txBody>
      </p:sp>
      <p:sp>
        <p:nvSpPr>
          <p:cNvPr id="5" name="Title 1"/>
          <p:cNvSpPr>
            <a:spLocks noGrp="1"/>
          </p:cNvSpPr>
          <p:nvPr>
            <p:ph type="title"/>
          </p:nvPr>
        </p:nvSpPr>
        <p:spPr>
          <a:xfrm>
            <a:off x="1127159" y="546580"/>
            <a:ext cx="9304728" cy="986007"/>
          </a:xfrm>
        </p:spPr>
        <p:txBody>
          <a:bodyPr>
            <a:noAutofit/>
          </a:bodyPr>
          <a:lstStyle/>
          <a:p>
            <a:pPr algn="ctr"/>
            <a:r>
              <a:rPr lang="en-GB" sz="4800" b="1" dirty="0" smtClean="0"/>
              <a:t>Useful </a:t>
            </a:r>
            <a:r>
              <a:rPr lang="en-GB" sz="4800" b="1" dirty="0" err="1" smtClean="0"/>
              <a:t>weblinks</a:t>
            </a:r>
            <a:r>
              <a:rPr lang="en-GB" sz="4400" dirty="0"/>
              <a:t/>
            </a:r>
            <a:br>
              <a:rPr lang="en-GB" sz="4400" dirty="0"/>
            </a:br>
            <a:endParaRPr lang="en-GB" sz="4400" dirty="0"/>
          </a:p>
        </p:txBody>
      </p:sp>
      <p:sp>
        <p:nvSpPr>
          <p:cNvPr id="7" name="TextBox 6"/>
          <p:cNvSpPr txBox="1"/>
          <p:nvPr/>
        </p:nvSpPr>
        <p:spPr>
          <a:xfrm>
            <a:off x="405296" y="1229567"/>
            <a:ext cx="11320530" cy="4508927"/>
          </a:xfrm>
          <a:prstGeom prst="rect">
            <a:avLst/>
          </a:prstGeom>
          <a:noFill/>
        </p:spPr>
        <p:txBody>
          <a:bodyPr wrap="square" rtlCol="0">
            <a:spAutoFit/>
          </a:bodyPr>
          <a:lstStyle/>
          <a:p>
            <a:r>
              <a:rPr lang="en-GB" u="sng" dirty="0" smtClean="0">
                <a:hlinkClick r:id="rId4"/>
              </a:rPr>
              <a:t>https://www.oxfordowl.co.uk/for-home/advice-for-parents/reading-at-home/helping-struggling-readers/what-to-do-if-you-think-your-child-is-a-struggling-reader/</a:t>
            </a:r>
            <a:endParaRPr lang="en-GB" u="sng" dirty="0" smtClean="0"/>
          </a:p>
          <a:p>
            <a:endParaRPr lang="en-GB" u="sng" dirty="0"/>
          </a:p>
          <a:p>
            <a:r>
              <a:rPr lang="en-GB" u="sng" dirty="0">
                <a:hlinkClick r:id="rId5"/>
              </a:rPr>
              <a:t>https://www.oxfordowl.co.uk/for-home/reading-owl/find-a-book/library-page?view=image&amp;query=&amp;type=book&amp;age_group=Age+5-6&amp;book=1&amp;book_type=&amp;series=#</a:t>
            </a:r>
            <a:endParaRPr lang="en-GB" dirty="0"/>
          </a:p>
          <a:p>
            <a:endParaRPr lang="en-GB" dirty="0" smtClean="0"/>
          </a:p>
          <a:p>
            <a:r>
              <a:rPr lang="en-GB" u="sng" dirty="0">
                <a:hlinkClick r:id="rId6"/>
              </a:rPr>
              <a:t>https://clubs-kids.scholastic.co.uk/filter/age/47?page=3</a:t>
            </a:r>
            <a:endParaRPr lang="en-GB" dirty="0"/>
          </a:p>
          <a:p>
            <a:endParaRPr lang="en-GB" dirty="0" smtClean="0"/>
          </a:p>
          <a:p>
            <a:r>
              <a:rPr lang="en-GB" b="1" u="sng" dirty="0">
                <a:hlinkClick r:id="rId7"/>
              </a:rPr>
              <a:t>https://teachers.theguardian.com/system/files/assets/698/10607/ReadingForPleasureleaflet.pdf</a:t>
            </a:r>
            <a:endParaRPr lang="en-GB" dirty="0"/>
          </a:p>
          <a:p>
            <a:endParaRPr lang="en-GB" dirty="0" smtClean="0"/>
          </a:p>
          <a:p>
            <a:r>
              <a:rPr lang="en-GB" u="sng" dirty="0">
                <a:hlinkClick r:id="rId8"/>
              </a:rPr>
              <a:t>http://www.scottishbooktrust.com/watch-on-demand</a:t>
            </a:r>
            <a:endParaRPr lang="en-GB" dirty="0"/>
          </a:p>
          <a:p>
            <a:endParaRPr lang="en-GB" dirty="0" smtClean="0"/>
          </a:p>
          <a:p>
            <a:r>
              <a:rPr lang="en-GB" u="sng" dirty="0">
                <a:hlinkClick r:id="rId9"/>
              </a:rPr>
              <a:t>http://www.scottishbooktrust.com/reading/book-lists/kids</a:t>
            </a:r>
            <a:endParaRPr lang="en-GB" dirty="0"/>
          </a:p>
          <a:p>
            <a:endParaRPr lang="en-GB" dirty="0" smtClean="0"/>
          </a:p>
          <a:p>
            <a:r>
              <a:rPr lang="en-GB" u="sng" dirty="0">
                <a:hlinkClick r:id="rId10"/>
              </a:rPr>
              <a:t>http://www.scottishbooktrust.com/learning/teachers/scottish-childrens-book-awards</a:t>
            </a:r>
            <a:endParaRPr lang="en-GB" dirty="0"/>
          </a:p>
          <a:p>
            <a:endParaRPr lang="en-GB" dirty="0"/>
          </a:p>
        </p:txBody>
      </p:sp>
    </p:spTree>
    <p:extLst>
      <p:ext uri="{BB962C8B-B14F-4D97-AF65-F5344CB8AC3E}">
        <p14:creationId xmlns:p14="http://schemas.microsoft.com/office/powerpoint/2010/main" val="1540719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7200" dirty="0" smtClean="0"/>
              <a:t>Thank you for coming</a:t>
            </a:r>
            <a:endParaRPr lang="en-GB" sz="7200"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5729978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23</TotalTime>
  <Words>353</Words>
  <Application>Microsoft Office PowerPoint</Application>
  <PresentationFormat>Widescreen</PresentationFormat>
  <Paragraphs>71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Sassoon Infant Rg</vt:lpstr>
      <vt:lpstr>Tw Cen MT</vt:lpstr>
      <vt:lpstr>Tw Cen MT Condensed</vt:lpstr>
      <vt:lpstr>Wingdings 3</vt:lpstr>
      <vt:lpstr>Integral</vt:lpstr>
      <vt:lpstr>How to promote a love of reading</vt:lpstr>
      <vt:lpstr>The benefits of developing a love of reading: </vt:lpstr>
      <vt:lpstr>PowerPoint Presentation</vt:lpstr>
      <vt:lpstr>How to support your child to become a lifelong reader: </vt:lpstr>
      <vt:lpstr>How to support your child to become a lifelong reader: </vt:lpstr>
      <vt:lpstr>How to support your child to become a lifelong reader: </vt:lpstr>
      <vt:lpstr>How to support your child to become a lifelong reader: </vt:lpstr>
      <vt:lpstr>Useful weblinks </vt:lpstr>
      <vt:lpstr>Thank you for coming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promote a love of reading</dc:title>
  <dc:creator>BFreedman1</dc:creator>
  <cp:lastModifiedBy>BFreedman1</cp:lastModifiedBy>
  <cp:revision>14</cp:revision>
  <dcterms:created xsi:type="dcterms:W3CDTF">2017-11-01T19:06:38Z</dcterms:created>
  <dcterms:modified xsi:type="dcterms:W3CDTF">2017-11-02T18:03:51Z</dcterms:modified>
</cp:coreProperties>
</file>