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8"/>
  </p:handoutMasterIdLst>
  <p:sldIdLst>
    <p:sldId id="256" r:id="rId2"/>
    <p:sldId id="257" r:id="rId3"/>
    <p:sldId id="280" r:id="rId4"/>
    <p:sldId id="258" r:id="rId5"/>
    <p:sldId id="259" r:id="rId6"/>
    <p:sldId id="260" r:id="rId7"/>
    <p:sldId id="266" r:id="rId8"/>
    <p:sldId id="261" r:id="rId9"/>
    <p:sldId id="264" r:id="rId10"/>
    <p:sldId id="262" r:id="rId11"/>
    <p:sldId id="263" r:id="rId12"/>
    <p:sldId id="277" r:id="rId13"/>
    <p:sldId id="278" r:id="rId14"/>
    <p:sldId id="267" r:id="rId15"/>
    <p:sldId id="268" r:id="rId16"/>
    <p:sldId id="269" r:id="rId17"/>
    <p:sldId id="270" r:id="rId18"/>
    <p:sldId id="271" r:id="rId19"/>
    <p:sldId id="272" r:id="rId20"/>
    <p:sldId id="273" r:id="rId21"/>
    <p:sldId id="275" r:id="rId22"/>
    <p:sldId id="265" r:id="rId23"/>
    <p:sldId id="276" r:id="rId24"/>
    <p:sldId id="281" r:id="rId25"/>
    <p:sldId id="282" r:id="rId26"/>
    <p:sldId id="279" r:id="rId27"/>
  </p:sldIdLst>
  <p:sldSz cx="9144000" cy="6858000" type="screen4x3"/>
  <p:notesSz cx="9923463" cy="6788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4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0167" cy="3405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0999" y="1"/>
            <a:ext cx="4300167" cy="340586"/>
          </a:xfrm>
          <a:prstGeom prst="rect">
            <a:avLst/>
          </a:prstGeom>
        </p:spPr>
        <p:txBody>
          <a:bodyPr vert="horz" lIns="91440" tIns="45720" rIns="91440" bIns="45720" rtlCol="0"/>
          <a:lstStyle>
            <a:lvl1pPr algn="r">
              <a:defRPr sz="1200"/>
            </a:lvl1pPr>
          </a:lstStyle>
          <a:p>
            <a:fld id="{A6ECB095-1879-49C4-977D-CEFC4472AC8A}" type="datetimeFigureOut">
              <a:rPr lang="en-GB" smtClean="0"/>
              <a:t>03/03/2016</a:t>
            </a:fld>
            <a:endParaRPr lang="en-GB"/>
          </a:p>
        </p:txBody>
      </p:sp>
      <p:sp>
        <p:nvSpPr>
          <p:cNvPr id="4" name="Footer Placeholder 3"/>
          <p:cNvSpPr>
            <a:spLocks noGrp="1"/>
          </p:cNvSpPr>
          <p:nvPr>
            <p:ph type="ftr" sz="quarter" idx="2"/>
          </p:nvPr>
        </p:nvSpPr>
        <p:spPr>
          <a:xfrm>
            <a:off x="0" y="6447565"/>
            <a:ext cx="4300167" cy="34058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0999" y="6447565"/>
            <a:ext cx="4300167" cy="340585"/>
          </a:xfrm>
          <a:prstGeom prst="rect">
            <a:avLst/>
          </a:prstGeom>
        </p:spPr>
        <p:txBody>
          <a:bodyPr vert="horz" lIns="91440" tIns="45720" rIns="91440" bIns="45720" rtlCol="0" anchor="b"/>
          <a:lstStyle>
            <a:lvl1pPr algn="r">
              <a:defRPr sz="1200"/>
            </a:lvl1pPr>
          </a:lstStyle>
          <a:p>
            <a:fld id="{940D44FF-4125-4FC9-8975-49A1738861B4}" type="slidenum">
              <a:rPr lang="en-GB" smtClean="0"/>
              <a:t>‹#›</a:t>
            </a:fld>
            <a:endParaRPr lang="en-GB"/>
          </a:p>
        </p:txBody>
      </p:sp>
    </p:spTree>
    <p:extLst>
      <p:ext uri="{BB962C8B-B14F-4D97-AF65-F5344CB8AC3E}">
        <p14:creationId xmlns:p14="http://schemas.microsoft.com/office/powerpoint/2010/main" val="33180827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1510" y="2750337"/>
            <a:ext cx="878916"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39" y="5169584"/>
            <a:ext cx="7210397"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4711310"/>
            <a:ext cx="865613"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4711616"/>
            <a:ext cx="865613"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4" name="Rectangle 13"/>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9"/>
            <a:ext cx="6539158"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0242" y="4711616"/>
            <a:ext cx="7210394"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4709926"/>
            <a:ext cx="865613" cy="1090789"/>
          </a:xfrm>
        </p:spPr>
        <p:txBody>
          <a:bodyPr/>
          <a:lstStyle/>
          <a:p>
            <a:fld id="{6D22F896-40B5-4ADD-8801-0D06FADFA095}" type="slidenum">
              <a:rPr lang="en-US" dirty="0"/>
              <a:t>‹#›</a:t>
            </a:fld>
            <a:endParaRPr lang="en-US" dirty="0"/>
          </a:p>
        </p:txBody>
      </p:sp>
      <p:sp>
        <p:nvSpPr>
          <p:cNvPr id="16" name="TextBox 15"/>
          <p:cNvSpPr txBox="1"/>
          <p:nvPr/>
        </p:nvSpPr>
        <p:spPr>
          <a:xfrm>
            <a:off x="437679" y="74811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7247107" y="303352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1" name="Rectangle 10"/>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4709926"/>
            <a:ext cx="865613"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6" name="Rectangle 15"/>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0241" y="3022674"/>
            <a:ext cx="228727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418117" y="3022674"/>
            <a:ext cx="2302519"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0239" y="4873765"/>
            <a:ext cx="228727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958088" y="4873764"/>
            <a:ext cx="230047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9" name="Rectangle 8"/>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7" y="554342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105344" y="5936188"/>
            <a:ext cx="2057400" cy="365125"/>
          </a:xfrm>
        </p:spPr>
        <p:txBody>
          <a:bodyPr/>
          <a:lstStyle/>
          <a:p>
            <a:fld id="{6178E61D-D431-422C-9764-11DAFE33AB63}" type="datetimeFigureOut">
              <a:rPr lang="en-US" dirty="0"/>
              <a:t>3/3/2016</a:t>
            </a:fld>
            <a:endParaRPr lang="en-US" dirty="0"/>
          </a:p>
        </p:txBody>
      </p:sp>
      <p:sp>
        <p:nvSpPr>
          <p:cNvPr id="5" name="Footer Placeholder 4"/>
          <p:cNvSpPr>
            <a:spLocks noGrp="1"/>
          </p:cNvSpPr>
          <p:nvPr>
            <p:ph type="ftr" sz="quarter" idx="11"/>
          </p:nvPr>
        </p:nvSpPr>
        <p:spPr>
          <a:xfrm>
            <a:off x="510241" y="5936189"/>
            <a:ext cx="4595104" cy="365125"/>
          </a:xfrm>
        </p:spPr>
        <p:txBody>
          <a:bodyPr/>
          <a:lstStyle/>
          <a:p>
            <a:endParaRPr lang="en-US" dirty="0"/>
          </a:p>
        </p:txBody>
      </p:sp>
      <p:sp>
        <p:nvSpPr>
          <p:cNvPr id="6" name="Slide Number Placeholder 5"/>
          <p:cNvSpPr>
            <a:spLocks noGrp="1"/>
          </p:cNvSpPr>
          <p:nvPr>
            <p:ph type="sldNum" sz="quarter" idx="12"/>
          </p:nvPr>
        </p:nvSpPr>
        <p:spPr>
          <a:xfrm>
            <a:off x="7573163" y="5398634"/>
            <a:ext cx="865613"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bwMode="ltGray">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10242" y="4232172"/>
            <a:ext cx="7210395"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47092" y="2869896"/>
            <a:ext cx="865613"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0"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2"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2" name="Rectangle 11"/>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3" y="2336874"/>
            <a:ext cx="3354245"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0242" y="3030009"/>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95593" y="3030009"/>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8" name="Rectangle 7"/>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753228"/>
            <a:ext cx="7210393"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63236"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3/3/2016</a:t>
            </a:fld>
            <a:endParaRPr lang="en-US" dirty="0"/>
          </a:p>
        </p:txBody>
      </p:sp>
      <p:sp>
        <p:nvSpPr>
          <p:cNvPr id="5" name="Footer Placeholder 4"/>
          <p:cNvSpPr>
            <a:spLocks noGrp="1"/>
          </p:cNvSpPr>
          <p:nvPr>
            <p:ph type="ftr" sz="quarter" idx="3"/>
          </p:nvPr>
        </p:nvSpPr>
        <p:spPr>
          <a:xfrm>
            <a:off x="510241" y="5936189"/>
            <a:ext cx="5152995"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47092" y="753228"/>
            <a:ext cx="865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mrthorne.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honicsplay.co.uk/" TargetMode="External"/><Relationship Id="rId2" Type="http://schemas.openxmlformats.org/officeDocument/2006/relationships/hyperlink" Target="http://mrthorne.com/" TargetMode="External"/><Relationship Id="rId1" Type="http://schemas.openxmlformats.org/officeDocument/2006/relationships/slideLayout" Target="../slideLayouts/slideLayout2.xml"/><Relationship Id="rId5" Type="http://schemas.openxmlformats.org/officeDocument/2006/relationships/hyperlink" Target="http://www.letters-and-sounds.com/" TargetMode="External"/><Relationship Id="rId4" Type="http://schemas.openxmlformats.org/officeDocument/2006/relationships/hyperlink" Target="http://www.oxfordowl.co.uk/for-home/phonics-made-eas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Phonics</a:t>
            </a:r>
            <a:br>
              <a:rPr lang="en-GB" dirty="0" smtClean="0"/>
            </a:br>
            <a:r>
              <a:rPr lang="en-GB" dirty="0" smtClean="0"/>
              <a:t>Parents’ Workshop</a:t>
            </a:r>
            <a:endParaRPr lang="en-GB" dirty="0"/>
          </a:p>
        </p:txBody>
      </p:sp>
      <p:sp>
        <p:nvSpPr>
          <p:cNvPr id="3" name="Subtitle 2"/>
          <p:cNvSpPr>
            <a:spLocks noGrp="1"/>
          </p:cNvSpPr>
          <p:nvPr>
            <p:ph type="subTitle" idx="1"/>
          </p:nvPr>
        </p:nvSpPr>
        <p:spPr/>
        <p:txBody>
          <a:bodyPr/>
          <a:lstStyle/>
          <a:p>
            <a:r>
              <a:rPr lang="en-GB" dirty="0" smtClean="0"/>
              <a:t>Justin Lee - Thursday 3</a:t>
            </a:r>
            <a:r>
              <a:rPr lang="en-GB" baseline="30000" dirty="0" smtClean="0"/>
              <a:t>rd</a:t>
            </a:r>
            <a:r>
              <a:rPr lang="en-GB" dirty="0" smtClean="0"/>
              <a:t> March – 2:00 – 3:00</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0" y="161409"/>
            <a:ext cx="1465357" cy="2026221"/>
          </a:xfrm>
          <a:prstGeom prst="rect">
            <a:avLst/>
          </a:prstGeom>
        </p:spPr>
      </p:pic>
      <p:sp>
        <p:nvSpPr>
          <p:cNvPr id="5" name="TextBox 4"/>
          <p:cNvSpPr txBox="1"/>
          <p:nvPr/>
        </p:nvSpPr>
        <p:spPr>
          <a:xfrm>
            <a:off x="1581267" y="635910"/>
            <a:ext cx="5383369" cy="1077218"/>
          </a:xfrm>
          <a:prstGeom prst="rect">
            <a:avLst/>
          </a:prstGeom>
          <a:noFill/>
        </p:spPr>
        <p:txBody>
          <a:bodyPr wrap="square" rtlCol="0">
            <a:spAutoFit/>
          </a:bodyPr>
          <a:lstStyle/>
          <a:p>
            <a:r>
              <a:rPr lang="en-GB" sz="3200" dirty="0" smtClean="0"/>
              <a:t>E P Collier</a:t>
            </a:r>
          </a:p>
          <a:p>
            <a:r>
              <a:rPr lang="en-GB" sz="3200" dirty="0" smtClean="0"/>
              <a:t>Primary and Nursery School</a:t>
            </a:r>
            <a:endParaRPr lang="en-GB" sz="3200" dirty="0"/>
          </a:p>
        </p:txBody>
      </p:sp>
    </p:spTree>
    <p:extLst>
      <p:ext uri="{BB962C8B-B14F-4D97-AF65-F5344CB8AC3E}">
        <p14:creationId xmlns:p14="http://schemas.microsoft.com/office/powerpoint/2010/main" val="742877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Blending for Reading</a:t>
            </a:r>
            <a:endParaRPr lang="en-GB" dirty="0"/>
          </a:p>
        </p:txBody>
      </p:sp>
      <p:sp>
        <p:nvSpPr>
          <p:cNvPr id="3" name="Content Placeholder 2"/>
          <p:cNvSpPr>
            <a:spLocks noGrp="1"/>
          </p:cNvSpPr>
          <p:nvPr>
            <p:ph idx="1"/>
          </p:nvPr>
        </p:nvSpPr>
        <p:spPr>
          <a:xfrm>
            <a:off x="510241" y="2336872"/>
            <a:ext cx="8260272" cy="4128322"/>
          </a:xfrm>
        </p:spPr>
        <p:txBody>
          <a:bodyPr/>
          <a:lstStyle/>
          <a:p>
            <a:pPr marL="0" indent="0">
              <a:buNone/>
            </a:pPr>
            <a:r>
              <a:rPr lang="en-GB" dirty="0" smtClean="0"/>
              <a:t>When reading a word the children segment the word (break it down) into the smallest possible phonemes and then blend these together.</a:t>
            </a:r>
          </a:p>
          <a:p>
            <a:pPr marL="0" indent="0">
              <a:buNone/>
            </a:pPr>
            <a:endParaRPr lang="en-GB" dirty="0" smtClean="0">
              <a:solidFill>
                <a:schemeClr val="bg1"/>
              </a:solidFill>
            </a:endParaRPr>
          </a:p>
          <a:p>
            <a:pPr marL="0" indent="0">
              <a:buNone/>
            </a:pPr>
            <a:r>
              <a:rPr lang="en-GB" dirty="0">
                <a:solidFill>
                  <a:schemeClr val="bg1"/>
                </a:solidFill>
              </a:rPr>
              <a:t>c</a:t>
            </a:r>
            <a:r>
              <a:rPr lang="en-GB" dirty="0" smtClean="0">
                <a:solidFill>
                  <a:schemeClr val="bg1"/>
                </a:solidFill>
              </a:rPr>
              <a:t>at</a:t>
            </a:r>
          </a:p>
          <a:p>
            <a:pPr marL="0" indent="0">
              <a:buNone/>
            </a:pPr>
            <a:r>
              <a:rPr lang="en-GB" dirty="0">
                <a:solidFill>
                  <a:schemeClr val="bg1"/>
                </a:solidFill>
              </a:rPr>
              <a:t>c</a:t>
            </a:r>
            <a:r>
              <a:rPr lang="en-GB" dirty="0" smtClean="0">
                <a:solidFill>
                  <a:schemeClr val="bg1"/>
                </a:solidFill>
              </a:rPr>
              <a:t> </a:t>
            </a:r>
            <a:r>
              <a:rPr lang="en-GB" dirty="0" smtClean="0"/>
              <a:t>–</a:t>
            </a:r>
            <a:r>
              <a:rPr lang="en-GB" dirty="0" smtClean="0">
                <a:solidFill>
                  <a:schemeClr val="bg1"/>
                </a:solidFill>
              </a:rPr>
              <a:t> a </a:t>
            </a:r>
            <a:r>
              <a:rPr lang="en-GB" dirty="0" smtClean="0"/>
              <a:t>–</a:t>
            </a:r>
            <a:r>
              <a:rPr lang="en-GB" dirty="0" smtClean="0">
                <a:solidFill>
                  <a:schemeClr val="bg1"/>
                </a:solidFill>
              </a:rPr>
              <a:t> t</a:t>
            </a:r>
          </a:p>
          <a:p>
            <a:pPr marL="0" indent="0">
              <a:buNone/>
            </a:pPr>
            <a:endParaRPr lang="en-GB" dirty="0">
              <a:solidFill>
                <a:schemeClr val="bg1"/>
              </a:solidFill>
            </a:endParaRPr>
          </a:p>
          <a:p>
            <a:pPr marL="0" indent="0">
              <a:buNone/>
            </a:pPr>
            <a:r>
              <a:rPr lang="en-GB" dirty="0" smtClean="0">
                <a:solidFill>
                  <a:schemeClr val="bg1"/>
                </a:solidFill>
              </a:rPr>
              <a:t>stegosaurus</a:t>
            </a:r>
          </a:p>
          <a:p>
            <a:pPr marL="0" indent="0">
              <a:buNone/>
            </a:pPr>
            <a:r>
              <a:rPr lang="en-GB" dirty="0" smtClean="0">
                <a:solidFill>
                  <a:schemeClr val="bg1"/>
                </a:solidFill>
              </a:rPr>
              <a:t>s </a:t>
            </a:r>
            <a:r>
              <a:rPr lang="en-GB" dirty="0" smtClean="0"/>
              <a:t>–</a:t>
            </a:r>
            <a:r>
              <a:rPr lang="en-GB" dirty="0" smtClean="0">
                <a:solidFill>
                  <a:schemeClr val="bg1"/>
                </a:solidFill>
              </a:rPr>
              <a:t> t </a:t>
            </a:r>
            <a:r>
              <a:rPr lang="en-GB" dirty="0" smtClean="0"/>
              <a:t>–</a:t>
            </a:r>
            <a:r>
              <a:rPr lang="en-GB" dirty="0" smtClean="0">
                <a:solidFill>
                  <a:schemeClr val="bg1"/>
                </a:solidFill>
              </a:rPr>
              <a:t> e </a:t>
            </a:r>
            <a:r>
              <a:rPr lang="en-GB" dirty="0" smtClean="0"/>
              <a:t>–</a:t>
            </a:r>
            <a:r>
              <a:rPr lang="en-GB" dirty="0" smtClean="0">
                <a:solidFill>
                  <a:schemeClr val="bg1"/>
                </a:solidFill>
              </a:rPr>
              <a:t> g </a:t>
            </a:r>
            <a:r>
              <a:rPr lang="en-GB" dirty="0" smtClean="0"/>
              <a:t>–</a:t>
            </a:r>
            <a:r>
              <a:rPr lang="en-GB" dirty="0" smtClean="0">
                <a:solidFill>
                  <a:schemeClr val="bg1"/>
                </a:solidFill>
              </a:rPr>
              <a:t> o </a:t>
            </a:r>
            <a:r>
              <a:rPr lang="en-GB" dirty="0" smtClean="0"/>
              <a:t>–</a:t>
            </a:r>
            <a:r>
              <a:rPr lang="en-GB" dirty="0" smtClean="0">
                <a:solidFill>
                  <a:schemeClr val="bg1"/>
                </a:solidFill>
              </a:rPr>
              <a:t> s </a:t>
            </a:r>
            <a:r>
              <a:rPr lang="en-GB" dirty="0" smtClean="0"/>
              <a:t>–</a:t>
            </a:r>
            <a:r>
              <a:rPr lang="en-GB" dirty="0" smtClean="0">
                <a:solidFill>
                  <a:schemeClr val="bg1"/>
                </a:solidFill>
              </a:rPr>
              <a:t> au </a:t>
            </a:r>
            <a:r>
              <a:rPr lang="en-GB" dirty="0" smtClean="0"/>
              <a:t>–</a:t>
            </a:r>
            <a:r>
              <a:rPr lang="en-GB" dirty="0" smtClean="0">
                <a:solidFill>
                  <a:schemeClr val="bg1"/>
                </a:solidFill>
              </a:rPr>
              <a:t> r </a:t>
            </a:r>
            <a:r>
              <a:rPr lang="en-GB" dirty="0" smtClean="0"/>
              <a:t>–</a:t>
            </a:r>
            <a:r>
              <a:rPr lang="en-GB" dirty="0" smtClean="0">
                <a:solidFill>
                  <a:schemeClr val="bg1"/>
                </a:solidFill>
              </a:rPr>
              <a:t> u </a:t>
            </a:r>
            <a:r>
              <a:rPr lang="en-GB" dirty="0" smtClean="0"/>
              <a:t>–</a:t>
            </a:r>
            <a:r>
              <a:rPr lang="en-GB" dirty="0" smtClean="0">
                <a:solidFill>
                  <a:schemeClr val="bg1"/>
                </a:solidFill>
              </a:rPr>
              <a:t> s</a:t>
            </a:r>
          </a:p>
        </p:txBody>
      </p:sp>
    </p:spTree>
    <p:extLst>
      <p:ext uri="{BB962C8B-B14F-4D97-AF65-F5344CB8AC3E}">
        <p14:creationId xmlns:p14="http://schemas.microsoft.com/office/powerpoint/2010/main" val="1783492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Segmenting for Spelling</a:t>
            </a:r>
            <a:endParaRPr lang="en-GB" dirty="0"/>
          </a:p>
        </p:txBody>
      </p:sp>
      <p:sp>
        <p:nvSpPr>
          <p:cNvPr id="3" name="Content Placeholder 2"/>
          <p:cNvSpPr>
            <a:spLocks noGrp="1"/>
          </p:cNvSpPr>
          <p:nvPr>
            <p:ph idx="1"/>
          </p:nvPr>
        </p:nvSpPr>
        <p:spPr>
          <a:xfrm>
            <a:off x="510240" y="2336873"/>
            <a:ext cx="8067089" cy="3599316"/>
          </a:xfrm>
        </p:spPr>
        <p:txBody>
          <a:bodyPr/>
          <a:lstStyle/>
          <a:p>
            <a:pPr marL="0" indent="0">
              <a:buNone/>
            </a:pPr>
            <a:r>
              <a:rPr lang="en-GB" dirty="0" smtClean="0"/>
              <a:t>When spelling a word the children will segment the word (break it down) into the smallest possible sounds and attempt to write them down grapheme by grapheme.  A good strategy is to count the number of phonemes using fingers and then identifying the grapheme using a phonics mat.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69" y="4687369"/>
            <a:ext cx="4098738" cy="17515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7688" y="4687369"/>
            <a:ext cx="4056169" cy="1751527"/>
          </a:xfrm>
          <a:prstGeom prst="rect">
            <a:avLst/>
          </a:prstGeom>
        </p:spPr>
      </p:pic>
    </p:spTree>
    <p:extLst>
      <p:ext uri="{BB962C8B-B14F-4D97-AF65-F5344CB8AC3E}">
        <p14:creationId xmlns:p14="http://schemas.microsoft.com/office/powerpoint/2010/main" val="1087509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Enunciation and Pronunciation</a:t>
            </a:r>
            <a:endParaRPr lang="en-GB" dirty="0"/>
          </a:p>
        </p:txBody>
      </p:sp>
      <p:sp>
        <p:nvSpPr>
          <p:cNvPr id="3" name="Content Placeholder 2"/>
          <p:cNvSpPr>
            <a:spLocks noGrp="1"/>
          </p:cNvSpPr>
          <p:nvPr>
            <p:ph idx="1"/>
          </p:nvPr>
        </p:nvSpPr>
        <p:spPr>
          <a:xfrm>
            <a:off x="510240" y="2336873"/>
            <a:ext cx="8453455" cy="4308626"/>
          </a:xfrm>
        </p:spPr>
        <p:txBody>
          <a:bodyPr/>
          <a:lstStyle/>
          <a:p>
            <a:pPr marL="0" indent="0">
              <a:buNone/>
            </a:pPr>
            <a:r>
              <a:rPr lang="en-GB" dirty="0" smtClean="0"/>
              <a:t>Enunciation, the way our mouths form the phonemes, and the pronunciation, the vocal sound being made, are both very important when teaching phonics.  It is important that phonemes are spoken and formed correctly to enable children to blend </a:t>
            </a:r>
            <a:r>
              <a:rPr lang="en-GB" dirty="0" err="1" smtClean="0"/>
              <a:t>accuartely</a:t>
            </a:r>
            <a:r>
              <a:rPr lang="en-GB" dirty="0" smtClean="0"/>
              <a:t>.  Often people add on an extra ‘</a:t>
            </a:r>
            <a:r>
              <a:rPr lang="en-GB" dirty="0" err="1" smtClean="0"/>
              <a:t>er</a:t>
            </a:r>
            <a:r>
              <a:rPr lang="en-GB" dirty="0" smtClean="0"/>
              <a:t>’ sound, such as ‘</a:t>
            </a:r>
            <a:r>
              <a:rPr lang="en-GB" dirty="0" err="1" smtClean="0"/>
              <a:t>ler</a:t>
            </a:r>
            <a:r>
              <a:rPr lang="en-GB" dirty="0" smtClean="0"/>
              <a:t>’ for ‘l’.  This is called an </a:t>
            </a:r>
            <a:r>
              <a:rPr lang="en-GB" dirty="0"/>
              <a:t>added schwa (</a:t>
            </a:r>
            <a:r>
              <a:rPr lang="en-GB" dirty="0" smtClean="0"/>
              <a:t>ə) effect.  Be mindful of the individual sounds or phonemes when segmenting and how they should sound.  There are many websites out there that can help with hearing and practising the correct enunciation and pronunciation.  One of these that we highly recommend is ‘</a:t>
            </a:r>
            <a:r>
              <a:rPr lang="en-GB" dirty="0" smtClean="0">
                <a:hlinkClick r:id="rId2"/>
              </a:rPr>
              <a:t>Mr Thorne Does Phonics</a:t>
            </a:r>
            <a:r>
              <a:rPr lang="en-GB" dirty="0" smtClean="0"/>
              <a:t>’.</a:t>
            </a:r>
          </a:p>
        </p:txBody>
      </p:sp>
    </p:spTree>
    <p:extLst>
      <p:ext uri="{BB962C8B-B14F-4D97-AF65-F5344CB8AC3E}">
        <p14:creationId xmlns:p14="http://schemas.microsoft.com/office/powerpoint/2010/main" val="553346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402" y="2125926"/>
            <a:ext cx="5220858" cy="2231046"/>
          </a:xfrm>
          <a:prstGeom prst="rect">
            <a:avLst/>
          </a:prstGeom>
        </p:spPr>
      </p:pic>
      <p:sp>
        <p:nvSpPr>
          <p:cNvPr id="5" name="Title 4"/>
          <p:cNvSpPr>
            <a:spLocks noGrp="1"/>
          </p:cNvSpPr>
          <p:nvPr>
            <p:ph type="title"/>
          </p:nvPr>
        </p:nvSpPr>
        <p:spPr/>
        <p:txBody>
          <a:bodyPr/>
          <a:lstStyle/>
          <a:p>
            <a:r>
              <a:rPr lang="en-GB" dirty="0" smtClean="0"/>
              <a:t>Practise the Phonemes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402" y="4442669"/>
            <a:ext cx="5220858" cy="2254461"/>
          </a:xfrm>
          <a:prstGeom prst="rect">
            <a:avLst/>
          </a:prstGeom>
        </p:spPr>
      </p:pic>
    </p:spTree>
    <p:extLst>
      <p:ext uri="{BB962C8B-B14F-4D97-AF65-F5344CB8AC3E}">
        <p14:creationId xmlns:p14="http://schemas.microsoft.com/office/powerpoint/2010/main" val="4086299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 Time</a:t>
            </a:r>
            <a:endParaRPr lang="en-GB" dirty="0"/>
          </a:p>
        </p:txBody>
      </p:sp>
      <p:sp>
        <p:nvSpPr>
          <p:cNvPr id="3" name="Content Placeholder 2"/>
          <p:cNvSpPr>
            <a:spLocks noGrp="1"/>
          </p:cNvSpPr>
          <p:nvPr>
            <p:ph idx="1"/>
          </p:nvPr>
        </p:nvSpPr>
        <p:spPr>
          <a:xfrm>
            <a:off x="510242" y="2204813"/>
            <a:ext cx="8155094" cy="4424535"/>
          </a:xfrm>
        </p:spPr>
        <p:txBody>
          <a:bodyPr/>
          <a:lstStyle/>
          <a:p>
            <a:pPr marL="0" indent="0">
              <a:buNone/>
            </a:pPr>
            <a:r>
              <a:rPr lang="en-GB" dirty="0"/>
              <a:t>How many phonemes </a:t>
            </a:r>
            <a:r>
              <a:rPr lang="en-GB" dirty="0" smtClean="0"/>
              <a:t>are in </a:t>
            </a:r>
            <a:r>
              <a:rPr lang="en-GB" dirty="0"/>
              <a:t>these </a:t>
            </a:r>
            <a:r>
              <a:rPr lang="en-GB" dirty="0" smtClean="0"/>
              <a:t>words? Tip: </a:t>
            </a:r>
            <a:r>
              <a:rPr lang="en-GB" dirty="0"/>
              <a:t>u</a:t>
            </a:r>
            <a:r>
              <a:rPr lang="en-GB" dirty="0" smtClean="0"/>
              <a:t>se your fingers to help count them.</a:t>
            </a:r>
            <a:endParaRPr lang="en-GB" dirty="0"/>
          </a:p>
          <a:p>
            <a:pPr marL="0" indent="0" algn="ctr">
              <a:buNone/>
            </a:pPr>
            <a:r>
              <a:rPr lang="en-GB" dirty="0"/>
              <a:t>cat</a:t>
            </a:r>
          </a:p>
          <a:p>
            <a:pPr marL="0" indent="0" algn="ctr">
              <a:buNone/>
            </a:pPr>
            <a:r>
              <a:rPr lang="en-GB" dirty="0"/>
              <a:t>boy</a:t>
            </a:r>
          </a:p>
          <a:p>
            <a:pPr marL="0" indent="0" algn="ctr">
              <a:buNone/>
            </a:pPr>
            <a:r>
              <a:rPr lang="en-GB" dirty="0"/>
              <a:t>strap</a:t>
            </a:r>
          </a:p>
          <a:p>
            <a:pPr marL="0" indent="0" algn="ctr">
              <a:buNone/>
            </a:pPr>
            <a:r>
              <a:rPr lang="en-GB" dirty="0"/>
              <a:t>twenty</a:t>
            </a:r>
          </a:p>
          <a:p>
            <a:pPr marL="0" indent="0" algn="ctr">
              <a:buNone/>
            </a:pPr>
            <a:r>
              <a:rPr lang="en-GB" dirty="0"/>
              <a:t>bird</a:t>
            </a:r>
          </a:p>
          <a:p>
            <a:pPr marL="0" indent="0" algn="ctr">
              <a:buNone/>
            </a:pPr>
            <a:r>
              <a:rPr lang="en-GB" dirty="0"/>
              <a:t>k</a:t>
            </a:r>
            <a:r>
              <a:rPr lang="en-GB" dirty="0" smtClean="0"/>
              <a:t>night</a:t>
            </a:r>
          </a:p>
          <a:p>
            <a:pPr marL="0" indent="0" algn="ctr">
              <a:buNone/>
            </a:pPr>
            <a:r>
              <a:rPr lang="en-GB" dirty="0"/>
              <a:t>e</a:t>
            </a:r>
            <a:r>
              <a:rPr lang="en-GB" dirty="0" smtClean="0"/>
              <a:t>ight</a:t>
            </a:r>
          </a:p>
          <a:p>
            <a:pPr marL="0" indent="0" algn="ctr">
              <a:buNone/>
            </a:pPr>
            <a:r>
              <a:rPr lang="en-GB" dirty="0" smtClean="0"/>
              <a:t>make</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3648"/>
          <a:stretch/>
        </p:blipFill>
        <p:spPr>
          <a:xfrm>
            <a:off x="656824" y="3117314"/>
            <a:ext cx="2781836" cy="3602186"/>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5315"/>
          <a:stretch/>
        </p:blipFill>
        <p:spPr>
          <a:xfrm>
            <a:off x="5777247" y="2387417"/>
            <a:ext cx="3281967" cy="3602186"/>
          </a:xfrm>
          <a:prstGeom prst="rect">
            <a:avLst/>
          </a:prstGeom>
        </p:spPr>
      </p:pic>
    </p:spTree>
    <p:extLst>
      <p:ext uri="{BB962C8B-B14F-4D97-AF65-F5344CB8AC3E}">
        <p14:creationId xmlns:p14="http://schemas.microsoft.com/office/powerpoint/2010/main" val="3793018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 Exception Word</a:t>
            </a:r>
            <a:endParaRPr lang="en-GB" dirty="0"/>
          </a:p>
        </p:txBody>
      </p:sp>
      <p:sp>
        <p:nvSpPr>
          <p:cNvPr id="3" name="Content Placeholder 2"/>
          <p:cNvSpPr>
            <a:spLocks noGrp="1"/>
          </p:cNvSpPr>
          <p:nvPr>
            <p:ph idx="1"/>
          </p:nvPr>
        </p:nvSpPr>
        <p:spPr>
          <a:xfrm>
            <a:off x="510240" y="2336872"/>
            <a:ext cx="8221635" cy="4295747"/>
          </a:xfrm>
        </p:spPr>
        <p:txBody>
          <a:bodyPr/>
          <a:lstStyle/>
          <a:p>
            <a:pPr marL="0" indent="0">
              <a:buNone/>
            </a:pPr>
            <a:r>
              <a:rPr lang="en-GB" dirty="0" smtClean="0"/>
              <a:t>Common exception words cannot be spelt or read using phonics.  Here are some examples taken from the National Curriculum (2014) for Years 1 and 2:</a:t>
            </a:r>
          </a:p>
          <a:p>
            <a:pPr marL="0" indent="0">
              <a:buNone/>
            </a:pPr>
            <a:endParaRPr lang="en-GB" dirty="0" smtClean="0"/>
          </a:p>
          <a:p>
            <a:pPr marL="0" indent="0" algn="ctr">
              <a:buNone/>
            </a:pPr>
            <a:r>
              <a:rPr lang="en-GB" sz="3600" dirty="0" smtClean="0">
                <a:solidFill>
                  <a:schemeClr val="bg1"/>
                </a:solidFill>
              </a:rPr>
              <a:t>the there could some were where was door move half beautiful children full said people friend busy water money Mr </a:t>
            </a:r>
            <a:r>
              <a:rPr lang="en-GB" sz="3600" dirty="0">
                <a:solidFill>
                  <a:schemeClr val="bg1"/>
                </a:solidFill>
              </a:rPr>
              <a:t>M</a:t>
            </a:r>
            <a:r>
              <a:rPr lang="en-GB" sz="3600" dirty="0" smtClean="0">
                <a:solidFill>
                  <a:schemeClr val="bg1"/>
                </a:solidFill>
              </a:rPr>
              <a:t>rs who most kind gold path eye</a:t>
            </a:r>
          </a:p>
        </p:txBody>
      </p:sp>
    </p:spTree>
    <p:extLst>
      <p:ext uri="{BB962C8B-B14F-4D97-AF65-F5344CB8AC3E}">
        <p14:creationId xmlns:p14="http://schemas.microsoft.com/office/powerpoint/2010/main" val="788561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Phases</a:t>
            </a:r>
            <a:endParaRPr lang="en-GB" dirty="0"/>
          </a:p>
        </p:txBody>
      </p:sp>
      <p:sp>
        <p:nvSpPr>
          <p:cNvPr id="3" name="Content Placeholder 2"/>
          <p:cNvSpPr>
            <a:spLocks noGrp="1"/>
          </p:cNvSpPr>
          <p:nvPr>
            <p:ph idx="1"/>
          </p:nvPr>
        </p:nvSpPr>
        <p:spPr>
          <a:xfrm>
            <a:off x="510240" y="2336873"/>
            <a:ext cx="8067089" cy="3599316"/>
          </a:xfrm>
        </p:spPr>
        <p:txBody>
          <a:bodyPr/>
          <a:lstStyle/>
          <a:p>
            <a:pPr marL="0" indent="0">
              <a:buNone/>
            </a:pPr>
            <a:r>
              <a:rPr lang="en-GB" dirty="0" smtClean="0"/>
              <a:t>The National Curriculum (2014) instructs teachers to use phonics as the prime method for decoding (reading and spelling) words.  The teachers teach from a programme called Letters and Sounds, complimented by the National Curriculum (2014).  This is broken down into six phases or areas of learning.</a:t>
            </a:r>
          </a:p>
        </p:txBody>
      </p:sp>
      <p:pic>
        <p:nvPicPr>
          <p:cNvPr id="2050" name="Picture 2" descr="http://displays.tpet.co.uk/ResourceImages/Previews/3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139" y="4757668"/>
            <a:ext cx="2664898" cy="18855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isplays.tpet.co.uk/ResourceImages/Previews/3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857" y="4757668"/>
            <a:ext cx="2664898" cy="18855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isplays.tpet.co.uk/ResourceImages/Previews/36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606" y="4757670"/>
            <a:ext cx="2664898" cy="188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9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One</a:t>
            </a:r>
            <a:endParaRPr lang="en-GB" dirty="0"/>
          </a:p>
        </p:txBody>
      </p:sp>
      <p:sp>
        <p:nvSpPr>
          <p:cNvPr id="3" name="Content Placeholder 2"/>
          <p:cNvSpPr>
            <a:spLocks noGrp="1"/>
          </p:cNvSpPr>
          <p:nvPr>
            <p:ph idx="1"/>
          </p:nvPr>
        </p:nvSpPr>
        <p:spPr>
          <a:xfrm>
            <a:off x="510241" y="2336873"/>
            <a:ext cx="8350424" cy="4373020"/>
          </a:xfrm>
        </p:spPr>
        <p:txBody>
          <a:bodyPr>
            <a:normAutofit/>
          </a:bodyPr>
          <a:lstStyle/>
          <a:p>
            <a:pPr marL="0" indent="0">
              <a:buNone/>
            </a:pPr>
            <a:r>
              <a:rPr lang="en-GB" dirty="0"/>
              <a:t>Environmental sounds</a:t>
            </a:r>
          </a:p>
          <a:p>
            <a:pPr marL="0" indent="0">
              <a:buNone/>
            </a:pPr>
            <a:r>
              <a:rPr lang="en-GB" dirty="0"/>
              <a:t>Instrumental sounds</a:t>
            </a:r>
          </a:p>
          <a:p>
            <a:pPr marL="0" indent="0">
              <a:buNone/>
            </a:pPr>
            <a:r>
              <a:rPr lang="en-GB" dirty="0"/>
              <a:t>Body percussion (e.g. clapping and stamping)</a:t>
            </a:r>
          </a:p>
          <a:p>
            <a:pPr marL="0" indent="0">
              <a:buNone/>
            </a:pPr>
            <a:r>
              <a:rPr lang="en-GB" dirty="0"/>
              <a:t>Rhythm and rhyme</a:t>
            </a:r>
          </a:p>
          <a:p>
            <a:pPr marL="0" indent="0">
              <a:buNone/>
            </a:pPr>
            <a:r>
              <a:rPr lang="en-GB" dirty="0"/>
              <a:t>Alliteration</a:t>
            </a:r>
          </a:p>
          <a:p>
            <a:pPr marL="0" indent="0">
              <a:buNone/>
            </a:pPr>
            <a:r>
              <a:rPr lang="en-GB" dirty="0"/>
              <a:t>Voice sounds</a:t>
            </a:r>
          </a:p>
          <a:p>
            <a:pPr marL="0" indent="0">
              <a:buNone/>
            </a:pPr>
            <a:r>
              <a:rPr lang="en-GB" dirty="0"/>
              <a:t>Oral blending and segmenting (e.g. hearing that d-o-g makes ‘dog</a:t>
            </a:r>
            <a:r>
              <a:rPr lang="en-GB" dirty="0" smtClean="0"/>
              <a:t>’)</a:t>
            </a:r>
          </a:p>
          <a:p>
            <a:pPr marL="0" indent="0">
              <a:buNone/>
            </a:pPr>
            <a:r>
              <a:rPr lang="en-GB" dirty="0" smtClean="0"/>
              <a:t>We also introduce Jolly Phonics to the children, which assigns an action to the phoneme.</a:t>
            </a:r>
            <a:endParaRPr lang="en-GB" dirty="0"/>
          </a:p>
        </p:txBody>
      </p:sp>
    </p:spTree>
    <p:extLst>
      <p:ext uri="{BB962C8B-B14F-4D97-AF65-F5344CB8AC3E}">
        <p14:creationId xmlns:p14="http://schemas.microsoft.com/office/powerpoint/2010/main" val="2295398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Two</a:t>
            </a:r>
            <a:endParaRPr lang="en-GB" dirty="0"/>
          </a:p>
        </p:txBody>
      </p:sp>
      <p:sp>
        <p:nvSpPr>
          <p:cNvPr id="3" name="Content Placeholder 2"/>
          <p:cNvSpPr>
            <a:spLocks noGrp="1"/>
          </p:cNvSpPr>
          <p:nvPr>
            <p:ph idx="1"/>
          </p:nvPr>
        </p:nvSpPr>
        <p:spPr>
          <a:xfrm>
            <a:off x="347731" y="2336872"/>
            <a:ext cx="3490174" cy="4411657"/>
          </a:xfrm>
        </p:spPr>
        <p:txBody>
          <a:bodyPr/>
          <a:lstStyle/>
          <a:p>
            <a:pPr marL="0" indent="0">
              <a:buNone/>
            </a:pPr>
            <a:r>
              <a:rPr lang="en-GB" dirty="0" smtClean="0"/>
              <a:t>Children begin to learn that letters make phonemes or sounds.  They are taught the 19 most common phonemes.  They learn how to blend and read CVC (consonant-vowel-consonant) and VC words.  They also learn some common exception words.</a:t>
            </a:r>
            <a:endParaRPr lang="en-GB" dirty="0"/>
          </a:p>
        </p:txBody>
      </p:sp>
      <p:pic>
        <p:nvPicPr>
          <p:cNvPr id="4" name="Picture 6" descr="http://displays.tpet.co.uk/ResourceImages/Previews/3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674" y="2588654"/>
            <a:ext cx="4947749" cy="350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015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Three</a:t>
            </a:r>
            <a:endParaRPr lang="en-GB" dirty="0"/>
          </a:p>
        </p:txBody>
      </p:sp>
      <p:sp>
        <p:nvSpPr>
          <p:cNvPr id="3" name="Content Placeholder 2"/>
          <p:cNvSpPr>
            <a:spLocks noGrp="1"/>
          </p:cNvSpPr>
          <p:nvPr>
            <p:ph idx="1"/>
          </p:nvPr>
        </p:nvSpPr>
        <p:spPr>
          <a:xfrm>
            <a:off x="356753" y="2336872"/>
            <a:ext cx="3258355" cy="4360141"/>
          </a:xfrm>
        </p:spPr>
        <p:txBody>
          <a:bodyPr/>
          <a:lstStyle/>
          <a:p>
            <a:pPr marL="0" indent="0">
              <a:buNone/>
            </a:pPr>
            <a:r>
              <a:rPr lang="en-GB" dirty="0" smtClean="0"/>
              <a:t>Children are introduced to the remaining phonemes.  This includes a wider range of digraphs and </a:t>
            </a:r>
            <a:r>
              <a:rPr lang="en-GB" dirty="0" err="1" smtClean="0"/>
              <a:t>trigraphs</a:t>
            </a:r>
            <a:r>
              <a:rPr lang="en-GB" dirty="0" smtClean="0"/>
              <a:t>.  The children are also taught more common exception words.  </a:t>
            </a:r>
            <a:endParaRPr lang="en-GB" dirty="0"/>
          </a:p>
        </p:txBody>
      </p:sp>
      <p:pic>
        <p:nvPicPr>
          <p:cNvPr id="4" name="Picture 2" descr="http://displays.tpet.co.uk/ResourceImages/Previews/3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108" y="2439470"/>
            <a:ext cx="5380253" cy="380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22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Phonics?</a:t>
            </a:r>
            <a:endParaRPr lang="en-GB" dirty="0"/>
          </a:p>
        </p:txBody>
      </p:sp>
      <p:sp>
        <p:nvSpPr>
          <p:cNvPr id="3" name="Content Placeholder 2"/>
          <p:cNvSpPr>
            <a:spLocks noGrp="1"/>
          </p:cNvSpPr>
          <p:nvPr>
            <p:ph idx="1"/>
          </p:nvPr>
        </p:nvSpPr>
        <p:spPr>
          <a:xfrm>
            <a:off x="510240" y="2336873"/>
            <a:ext cx="8157241" cy="3599316"/>
          </a:xfrm>
        </p:spPr>
        <p:txBody>
          <a:bodyPr/>
          <a:lstStyle/>
          <a:p>
            <a:pPr marL="0" indent="0">
              <a:buNone/>
            </a:pPr>
            <a:r>
              <a:rPr lang="en-GB" dirty="0" smtClean="0"/>
              <a:t>Phonics is the breaking down of words into their smallest possible sounds:</a:t>
            </a:r>
          </a:p>
          <a:p>
            <a:pPr marL="0" indent="0">
              <a:buNone/>
            </a:pPr>
            <a:r>
              <a:rPr lang="en-GB" sz="3600" dirty="0" smtClean="0"/>
              <a:t>c-a-t   d-o-g   </a:t>
            </a:r>
            <a:r>
              <a:rPr lang="en-GB" sz="3600" dirty="0" err="1" smtClean="0"/>
              <a:t>ph</a:t>
            </a:r>
            <a:r>
              <a:rPr lang="en-GB" sz="3600" dirty="0" smtClean="0"/>
              <a:t>-o-n-</a:t>
            </a:r>
            <a:r>
              <a:rPr lang="en-GB" sz="3600" dirty="0" err="1" smtClean="0"/>
              <a:t>i</a:t>
            </a:r>
            <a:r>
              <a:rPr lang="en-GB" sz="3600" dirty="0" smtClean="0"/>
              <a:t>-c-s</a:t>
            </a:r>
            <a:endParaRPr lang="en-GB" sz="3600" dirty="0"/>
          </a:p>
          <a:p>
            <a:pPr marL="0" indent="0">
              <a:buNone/>
            </a:pPr>
            <a:r>
              <a:rPr lang="en-GB" dirty="0" smtClean="0"/>
              <a:t>It is a strategy that can be used for both reading and spelling.  Much research has been done into phonics.  Several studies have shown that it provides most children with the best possible chance at reading or decoding words.</a:t>
            </a:r>
            <a:endParaRPr lang="en-GB" dirty="0"/>
          </a:p>
        </p:txBody>
      </p:sp>
    </p:spTree>
    <p:extLst>
      <p:ext uri="{BB962C8B-B14F-4D97-AF65-F5344CB8AC3E}">
        <p14:creationId xmlns:p14="http://schemas.microsoft.com/office/powerpoint/2010/main" val="2420885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Four</a:t>
            </a:r>
            <a:endParaRPr lang="en-GB" dirty="0"/>
          </a:p>
        </p:txBody>
      </p:sp>
      <p:sp>
        <p:nvSpPr>
          <p:cNvPr id="3" name="Content Placeholder 2"/>
          <p:cNvSpPr>
            <a:spLocks noGrp="1"/>
          </p:cNvSpPr>
          <p:nvPr>
            <p:ph idx="1"/>
          </p:nvPr>
        </p:nvSpPr>
        <p:spPr>
          <a:xfrm>
            <a:off x="510240" y="2336873"/>
            <a:ext cx="8131483" cy="4166958"/>
          </a:xfrm>
        </p:spPr>
        <p:txBody>
          <a:bodyPr>
            <a:normAutofit/>
          </a:bodyPr>
          <a:lstStyle/>
          <a:p>
            <a:pPr marL="0" indent="0">
              <a:buNone/>
            </a:pPr>
            <a:r>
              <a:rPr lang="en-GB" dirty="0" smtClean="0"/>
              <a:t>During this phase children are not taught any new phonemes.  From now on the teaching and learning of phonics is focused consolidating the skills necessary for decoding and spelling new words.  The children begin to use phonics to decode and spell much longer words.  They are taught words which have adjacent consonants, including CCVC and CVCC words.  The adjacent consonants can sometimes be tricky to hear or sound out, for example: milk; belt; fact.  They also learn some additional common exception words.</a:t>
            </a:r>
            <a:endParaRPr lang="en-GB" dirty="0"/>
          </a:p>
        </p:txBody>
      </p:sp>
    </p:spTree>
    <p:extLst>
      <p:ext uri="{BB962C8B-B14F-4D97-AF65-F5344CB8AC3E}">
        <p14:creationId xmlns:p14="http://schemas.microsoft.com/office/powerpoint/2010/main" val="3487647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Five</a:t>
            </a:r>
            <a:endParaRPr lang="en-GB" dirty="0"/>
          </a:p>
        </p:txBody>
      </p:sp>
      <p:sp>
        <p:nvSpPr>
          <p:cNvPr id="3" name="Content Placeholder 2"/>
          <p:cNvSpPr>
            <a:spLocks noGrp="1"/>
          </p:cNvSpPr>
          <p:nvPr>
            <p:ph idx="1"/>
          </p:nvPr>
        </p:nvSpPr>
        <p:spPr>
          <a:xfrm>
            <a:off x="231820" y="2336873"/>
            <a:ext cx="4825873" cy="4308626"/>
          </a:xfrm>
        </p:spPr>
        <p:txBody>
          <a:bodyPr>
            <a:normAutofit lnSpcReduction="10000"/>
          </a:bodyPr>
          <a:lstStyle/>
          <a:p>
            <a:pPr marL="0" indent="0">
              <a:buNone/>
            </a:pPr>
            <a:r>
              <a:rPr lang="en-GB" dirty="0" smtClean="0"/>
              <a:t>A lot of time is spent learning Phase 5, therefore we split it into three sections 5a, 5b and 5c. </a:t>
            </a:r>
            <a:r>
              <a:rPr lang="en-GB" dirty="0"/>
              <a:t>We teach children that some graphemes can have alternative pronunciations, for example: </a:t>
            </a:r>
            <a:r>
              <a:rPr lang="en-GB" dirty="0" smtClean="0"/>
              <a:t>a </a:t>
            </a:r>
            <a:r>
              <a:rPr lang="en-GB" i="1" dirty="0" smtClean="0"/>
              <a:t>hard</a:t>
            </a:r>
            <a:r>
              <a:rPr lang="en-GB" dirty="0" smtClean="0"/>
              <a:t> </a:t>
            </a:r>
            <a:r>
              <a:rPr lang="en-GB" dirty="0"/>
              <a:t>‘c’ for cat; </a:t>
            </a:r>
            <a:r>
              <a:rPr lang="en-GB" dirty="0" smtClean="0"/>
              <a:t>or a </a:t>
            </a:r>
            <a:r>
              <a:rPr lang="en-GB" i="1" dirty="0" smtClean="0"/>
              <a:t>soft</a:t>
            </a:r>
            <a:r>
              <a:rPr lang="en-GB" dirty="0" smtClean="0"/>
              <a:t> </a:t>
            </a:r>
            <a:r>
              <a:rPr lang="en-GB" dirty="0"/>
              <a:t>‘c’ </a:t>
            </a:r>
            <a:r>
              <a:rPr lang="en-GB" dirty="0" smtClean="0"/>
              <a:t>in place.  The children are also shown that some phonemes can have multiple graphemes, for example: </a:t>
            </a:r>
            <a:r>
              <a:rPr lang="en-GB" dirty="0" err="1" smtClean="0"/>
              <a:t>ai</a:t>
            </a:r>
            <a:r>
              <a:rPr lang="en-GB" dirty="0" smtClean="0"/>
              <a:t>; ay; </a:t>
            </a:r>
            <a:r>
              <a:rPr lang="en-GB" dirty="0" err="1" smtClean="0"/>
              <a:t>a_e</a:t>
            </a:r>
            <a:r>
              <a:rPr lang="en-GB" dirty="0" smtClean="0"/>
              <a:t>; </a:t>
            </a:r>
            <a:r>
              <a:rPr lang="en-GB" dirty="0" err="1" smtClean="0"/>
              <a:t>eigh</a:t>
            </a:r>
            <a:r>
              <a:rPr lang="en-GB" dirty="0" smtClean="0"/>
              <a:t>; </a:t>
            </a:r>
            <a:r>
              <a:rPr lang="en-GB" dirty="0" err="1" smtClean="0"/>
              <a:t>ey</a:t>
            </a:r>
            <a:r>
              <a:rPr lang="en-GB" dirty="0" smtClean="0"/>
              <a:t>; </a:t>
            </a:r>
            <a:r>
              <a:rPr lang="en-GB" dirty="0" err="1" smtClean="0"/>
              <a:t>ei</a:t>
            </a:r>
            <a:r>
              <a:rPr lang="en-GB" dirty="0" smtClean="0"/>
              <a:t>.  These are called alternative graphemes.  They also learn more common exception words.  </a:t>
            </a:r>
            <a:endParaRPr lang="en-GB" dirty="0"/>
          </a:p>
        </p:txBody>
      </p:sp>
      <p:pic>
        <p:nvPicPr>
          <p:cNvPr id="4" name="Picture 4" descr="http://displays.tpet.co.uk/ResourceImages/Previews/36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693" y="3140049"/>
            <a:ext cx="3819214" cy="270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36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Five cont. Split digraph</a:t>
            </a:r>
            <a:endParaRPr lang="en-GB" dirty="0"/>
          </a:p>
        </p:txBody>
      </p:sp>
      <p:sp>
        <p:nvSpPr>
          <p:cNvPr id="3" name="Content Placeholder 2"/>
          <p:cNvSpPr>
            <a:spLocks noGrp="1"/>
          </p:cNvSpPr>
          <p:nvPr>
            <p:ph idx="1"/>
          </p:nvPr>
        </p:nvSpPr>
        <p:spPr>
          <a:xfrm>
            <a:off x="510240" y="2336873"/>
            <a:ext cx="8118605" cy="4154079"/>
          </a:xfrm>
        </p:spPr>
        <p:txBody>
          <a:bodyPr/>
          <a:lstStyle/>
          <a:p>
            <a:pPr marL="0" indent="0">
              <a:buNone/>
            </a:pPr>
            <a:r>
              <a:rPr lang="en-GB" dirty="0" smtClean="0"/>
              <a:t>During Phase 5 we also teach the children the rule for split digraphs.  This used to be referred to as the magic ‘e’, however we do not use this term with the children anymore.  The split digraph is when the ‘e’ at the end of the word changes the vowel sound within the word.  Here are some examples of split digraphs:</a:t>
            </a:r>
          </a:p>
          <a:p>
            <a:pPr marL="0" indent="0" algn="ctr">
              <a:buNone/>
            </a:pPr>
            <a:r>
              <a:rPr lang="en-GB" sz="3200" dirty="0">
                <a:solidFill>
                  <a:schemeClr val="bg1"/>
                </a:solidFill>
              </a:rPr>
              <a:t>m</a:t>
            </a:r>
            <a:r>
              <a:rPr lang="en-GB" sz="3200" dirty="0" smtClean="0">
                <a:solidFill>
                  <a:schemeClr val="bg1"/>
                </a:solidFill>
              </a:rPr>
              <a:t>ake   take   lake   theme   scene   complete   time   lime   slime   bloke</a:t>
            </a:r>
            <a:br>
              <a:rPr lang="en-GB" sz="3200" dirty="0" smtClean="0">
                <a:solidFill>
                  <a:schemeClr val="bg1"/>
                </a:solidFill>
              </a:rPr>
            </a:br>
            <a:r>
              <a:rPr lang="en-GB" sz="3200" dirty="0" smtClean="0">
                <a:solidFill>
                  <a:schemeClr val="bg1"/>
                </a:solidFill>
              </a:rPr>
              <a:t>bone   stone   flute   cube   cute</a:t>
            </a:r>
            <a:endParaRPr lang="en-GB" sz="3200" dirty="0">
              <a:solidFill>
                <a:schemeClr val="bg1"/>
              </a:solidFill>
            </a:endParaRPr>
          </a:p>
        </p:txBody>
      </p:sp>
    </p:spTree>
    <p:extLst>
      <p:ext uri="{BB962C8B-B14F-4D97-AF65-F5344CB8AC3E}">
        <p14:creationId xmlns:p14="http://schemas.microsoft.com/office/powerpoint/2010/main" val="2767296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Six</a:t>
            </a:r>
            <a:endParaRPr lang="en-GB" dirty="0"/>
          </a:p>
        </p:txBody>
      </p:sp>
      <p:sp>
        <p:nvSpPr>
          <p:cNvPr id="3" name="Content Placeholder 2"/>
          <p:cNvSpPr>
            <a:spLocks noGrp="1"/>
          </p:cNvSpPr>
          <p:nvPr>
            <p:ph idx="1"/>
          </p:nvPr>
        </p:nvSpPr>
        <p:spPr>
          <a:xfrm>
            <a:off x="510240" y="2336873"/>
            <a:ext cx="8337545" cy="3599316"/>
          </a:xfrm>
        </p:spPr>
        <p:txBody>
          <a:bodyPr/>
          <a:lstStyle/>
          <a:p>
            <a:pPr marL="0" indent="0">
              <a:buNone/>
            </a:pPr>
            <a:r>
              <a:rPr lang="en-GB" dirty="0" smtClean="0"/>
              <a:t>Phase six is where children begin to build up fluency, accuracy and mastery of phonics skills taught so far.  It also teaches spellings patterns, including suffixes and prefixes.  The children learn less common spellings of words and graphemes.  Technically once someone enter Phase six they never leave.</a:t>
            </a:r>
            <a:endParaRPr lang="en-GB" dirty="0"/>
          </a:p>
        </p:txBody>
      </p:sp>
      <p:pic>
        <p:nvPicPr>
          <p:cNvPr id="8194" name="Picture 2" descr="http://displays.tpet.co.uk/ResourceImages/TopicSmallerImage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297" y="4586265"/>
            <a:ext cx="5681430" cy="199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40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 Phonics Screening</a:t>
            </a:r>
            <a:endParaRPr lang="en-GB" dirty="0"/>
          </a:p>
        </p:txBody>
      </p:sp>
      <p:sp>
        <p:nvSpPr>
          <p:cNvPr id="3" name="Content Placeholder 2"/>
          <p:cNvSpPr>
            <a:spLocks noGrp="1"/>
          </p:cNvSpPr>
          <p:nvPr>
            <p:ph idx="1"/>
          </p:nvPr>
        </p:nvSpPr>
        <p:spPr>
          <a:xfrm>
            <a:off x="510240" y="2336872"/>
            <a:ext cx="8067089" cy="4179837"/>
          </a:xfrm>
        </p:spPr>
        <p:txBody>
          <a:bodyPr/>
          <a:lstStyle/>
          <a:p>
            <a:pPr marL="0" indent="0">
              <a:buNone/>
            </a:pPr>
            <a:r>
              <a:rPr lang="en-GB" dirty="0" smtClean="0"/>
              <a:t>At the end of Year 1 (June) the children complete a Phonics Screening Check.  This is a short assessment of 40 words.  Half of these words are real words and half are pseudo (made up) words.  The words are chosen to check that they can accurately segment and blend words up to Phase 5c.  The inclusion of pseudo words helps with this assessment of phonics and is nothing to worry about.  The children are aware that they are not real.  The pass mark is usually ~32 words accurately decoded.  If you have any questions regarding the phonics check please ask the Year One teachers, or the Phonics or English subject lead teacher in the school.</a:t>
            </a:r>
            <a:endParaRPr lang="en-GB" dirty="0"/>
          </a:p>
        </p:txBody>
      </p:sp>
    </p:spTree>
    <p:extLst>
      <p:ext uri="{BB962C8B-B14F-4D97-AF65-F5344CB8AC3E}">
        <p14:creationId xmlns:p14="http://schemas.microsoft.com/office/powerpoint/2010/main" val="3598906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 Phonics Screening Example</a:t>
            </a:r>
            <a:endParaRPr lang="en-GB" dirty="0"/>
          </a:p>
        </p:txBody>
      </p:sp>
      <p:pic>
        <p:nvPicPr>
          <p:cNvPr id="7170" name="Picture 2" descr="http://www.wahm-bam.org/wp-content/uploads/2012/02/PhonicsTestWo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690" y="2217528"/>
            <a:ext cx="6096621" cy="438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878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Websites</a:t>
            </a:r>
            <a:endParaRPr lang="en-GB" dirty="0"/>
          </a:p>
        </p:txBody>
      </p:sp>
      <p:sp>
        <p:nvSpPr>
          <p:cNvPr id="5" name="Content Placeholder 4"/>
          <p:cNvSpPr>
            <a:spLocks noGrp="1"/>
          </p:cNvSpPr>
          <p:nvPr>
            <p:ph idx="1"/>
          </p:nvPr>
        </p:nvSpPr>
        <p:spPr>
          <a:xfrm>
            <a:off x="510241" y="2336872"/>
            <a:ext cx="7210396" cy="4128321"/>
          </a:xfrm>
        </p:spPr>
        <p:txBody>
          <a:bodyPr/>
          <a:lstStyle/>
          <a:p>
            <a:pPr marL="0" indent="0">
              <a:buNone/>
            </a:pPr>
            <a:r>
              <a:rPr lang="en-GB" dirty="0">
                <a:hlinkClick r:id="rId2"/>
              </a:rPr>
              <a:t>http://mrthorne.com</a:t>
            </a:r>
            <a:r>
              <a:rPr lang="en-GB" dirty="0" smtClean="0">
                <a:hlinkClick r:id="rId2"/>
              </a:rPr>
              <a:t>/</a:t>
            </a:r>
            <a:endParaRPr lang="en-GB" dirty="0" smtClean="0"/>
          </a:p>
          <a:p>
            <a:pPr marL="0" indent="0">
              <a:buNone/>
            </a:pPr>
            <a:endParaRPr lang="en-GB" dirty="0" smtClean="0"/>
          </a:p>
          <a:p>
            <a:pPr marL="0" indent="0">
              <a:buNone/>
            </a:pPr>
            <a:r>
              <a:rPr lang="en-GB" dirty="0">
                <a:hlinkClick r:id="rId3"/>
              </a:rPr>
              <a:t>http://</a:t>
            </a:r>
            <a:r>
              <a:rPr lang="en-GB" dirty="0" smtClean="0">
                <a:hlinkClick r:id="rId3"/>
              </a:rPr>
              <a:t>www.phonicsplay.co.uk/</a:t>
            </a:r>
            <a:endParaRPr lang="en-GB" dirty="0" smtClean="0"/>
          </a:p>
          <a:p>
            <a:pPr marL="0" indent="0">
              <a:buNone/>
            </a:pPr>
            <a:endParaRPr lang="en-GB" dirty="0" smtClean="0"/>
          </a:p>
          <a:p>
            <a:pPr marL="0" indent="0">
              <a:buNone/>
            </a:pPr>
            <a:r>
              <a:rPr lang="en-GB" dirty="0">
                <a:hlinkClick r:id="rId4"/>
              </a:rPr>
              <a:t>http://</a:t>
            </a:r>
            <a:r>
              <a:rPr lang="en-GB" dirty="0" smtClean="0">
                <a:hlinkClick r:id="rId4"/>
              </a:rPr>
              <a:t>www.oxfordowl.co.uk/for-home/phonics-made-easy</a:t>
            </a:r>
            <a:endParaRPr lang="en-GB" dirty="0" smtClean="0"/>
          </a:p>
          <a:p>
            <a:pPr marL="0" indent="0">
              <a:buNone/>
            </a:pPr>
            <a:endParaRPr lang="en-GB" dirty="0"/>
          </a:p>
          <a:p>
            <a:pPr marL="0" indent="0">
              <a:buNone/>
            </a:pPr>
            <a:r>
              <a:rPr lang="en-GB" dirty="0">
                <a:hlinkClick r:id="rId5"/>
              </a:rPr>
              <a:t>http://www.letters-and-sounds.com</a:t>
            </a:r>
            <a:r>
              <a:rPr lang="en-GB" dirty="0" smtClean="0">
                <a:hlinkClick r:id="rId5"/>
              </a:rPr>
              <a:t>/</a:t>
            </a:r>
            <a:r>
              <a:rPr lang="en-GB" dirty="0" smtClean="0"/>
              <a:t> </a:t>
            </a:r>
          </a:p>
        </p:txBody>
      </p:sp>
    </p:spTree>
    <p:extLst>
      <p:ext uri="{BB962C8B-B14F-4D97-AF65-F5344CB8AC3E}">
        <p14:creationId xmlns:p14="http://schemas.microsoft.com/office/powerpoint/2010/main" val="1308304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View of Reading</a:t>
            </a:r>
            <a:endParaRPr lang="en-GB" dirty="0"/>
          </a:p>
        </p:txBody>
      </p:sp>
      <p:pic>
        <p:nvPicPr>
          <p:cNvPr id="3076" name="Picture 4" descr="http://www.cumbria.ac.uk/Public/Education/Images/LogoIconGraphics/FirstClassDiagrams/StrategiesEarly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439" y="2441082"/>
            <a:ext cx="4762500" cy="4152901"/>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p:cNvSpPr>
            <a:spLocks noGrp="1"/>
          </p:cNvSpPr>
          <p:nvPr>
            <p:ph idx="1"/>
          </p:nvPr>
        </p:nvSpPr>
        <p:spPr>
          <a:xfrm>
            <a:off x="218941" y="2311116"/>
            <a:ext cx="3760631" cy="4282867"/>
          </a:xfrm>
        </p:spPr>
        <p:txBody>
          <a:bodyPr>
            <a:normAutofit fontScale="92500" lnSpcReduction="10000"/>
          </a:bodyPr>
          <a:lstStyle/>
          <a:p>
            <a:pPr marL="0" indent="0">
              <a:buNone/>
            </a:pPr>
            <a:r>
              <a:rPr lang="en-GB" dirty="0" smtClean="0"/>
              <a:t>Reading can be broken down into two processes: word </a:t>
            </a:r>
            <a:r>
              <a:rPr lang="en-GB" dirty="0"/>
              <a:t>r</a:t>
            </a:r>
            <a:r>
              <a:rPr lang="en-GB" dirty="0" smtClean="0"/>
              <a:t>ecognition; and language comprehension.  Phonics helps with word recognition or decoding of the words.  Phonics does not help with the language comprehension; the understanding of what is being read.  This is done through questioning and discussion before, during and after reading a book or text.</a:t>
            </a:r>
            <a:endParaRPr lang="en-GB" dirty="0"/>
          </a:p>
        </p:txBody>
      </p:sp>
    </p:spTree>
    <p:extLst>
      <p:ext uri="{BB962C8B-B14F-4D97-AF65-F5344CB8AC3E}">
        <p14:creationId xmlns:p14="http://schemas.microsoft.com/office/powerpoint/2010/main" val="1854452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vocabulary</a:t>
            </a:r>
            <a:endParaRPr lang="en-GB" dirty="0"/>
          </a:p>
        </p:txBody>
      </p:sp>
      <p:sp>
        <p:nvSpPr>
          <p:cNvPr id="3" name="Content Placeholder 2"/>
          <p:cNvSpPr>
            <a:spLocks noGrp="1"/>
          </p:cNvSpPr>
          <p:nvPr>
            <p:ph idx="1"/>
          </p:nvPr>
        </p:nvSpPr>
        <p:spPr>
          <a:xfrm>
            <a:off x="115911" y="2311116"/>
            <a:ext cx="4223588" cy="4282867"/>
          </a:xfrm>
        </p:spPr>
        <p:txBody>
          <a:bodyPr>
            <a:normAutofit/>
          </a:bodyPr>
          <a:lstStyle/>
          <a:p>
            <a:pPr marL="0" indent="0">
              <a:buNone/>
            </a:pPr>
            <a:r>
              <a:rPr lang="en-GB" dirty="0" smtClean="0"/>
              <a:t>Phonics is full of technical vocabulary.  It is important to use the correct vocabulary because it explains what is happening with the words or the language.  Don’t worry children love new vocabulary, and will start to use it very quickly.</a:t>
            </a:r>
            <a:endParaRPr lang="en-GB" dirty="0"/>
          </a:p>
        </p:txBody>
      </p:sp>
      <p:pic>
        <p:nvPicPr>
          <p:cNvPr id="5" name="Picture 4"/>
          <p:cNvPicPr>
            <a:picLocks noChangeAspect="1"/>
          </p:cNvPicPr>
          <p:nvPr/>
        </p:nvPicPr>
        <p:blipFill rotWithShape="1">
          <a:blip r:embed="rId2"/>
          <a:srcRect l="34954" t="16505" r="35350" b="10256"/>
          <a:stretch/>
        </p:blipFill>
        <p:spPr>
          <a:xfrm rot="16200000">
            <a:off x="4978833" y="2016687"/>
            <a:ext cx="3306897" cy="4585564"/>
          </a:xfrm>
          <a:prstGeom prst="rect">
            <a:avLst/>
          </a:prstGeom>
        </p:spPr>
      </p:pic>
    </p:spTree>
    <p:extLst>
      <p:ext uri="{BB962C8B-B14F-4D97-AF65-F5344CB8AC3E}">
        <p14:creationId xmlns:p14="http://schemas.microsoft.com/office/powerpoint/2010/main" val="2479874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Phoneme</a:t>
            </a:r>
            <a:endParaRPr lang="en-GB" dirty="0"/>
          </a:p>
        </p:txBody>
      </p:sp>
      <p:sp>
        <p:nvSpPr>
          <p:cNvPr id="3" name="Content Placeholder 2"/>
          <p:cNvSpPr>
            <a:spLocks noGrp="1"/>
          </p:cNvSpPr>
          <p:nvPr>
            <p:ph idx="1"/>
          </p:nvPr>
        </p:nvSpPr>
        <p:spPr>
          <a:xfrm>
            <a:off x="510240" y="2336872"/>
            <a:ext cx="8105725" cy="1140423"/>
          </a:xfrm>
        </p:spPr>
        <p:txBody>
          <a:bodyPr>
            <a:normAutofit/>
          </a:bodyPr>
          <a:lstStyle/>
          <a:p>
            <a:pPr marL="0" indent="0">
              <a:buNone/>
            </a:pPr>
            <a:r>
              <a:rPr lang="en-GB" dirty="0" smtClean="0"/>
              <a:t>Phonemes are the smallest </a:t>
            </a:r>
            <a:r>
              <a:rPr lang="en-GB" dirty="0"/>
              <a:t>possible unit of sound.  This can be made by one or several letters</a:t>
            </a:r>
            <a:r>
              <a:rPr lang="en-GB" dirty="0" smtClean="0"/>
              <a:t>.  In the English language there are ~44 phonemes.</a:t>
            </a:r>
            <a:endParaRPr lang="en-GB" dirty="0"/>
          </a:p>
        </p:txBody>
      </p:sp>
      <p:pic>
        <p:nvPicPr>
          <p:cNvPr id="1026" name="Picture 2" descr="http://www.theschoolrun.com/sites/theschoolrun.com/files/content-images/phoneme_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236" y="3477295"/>
            <a:ext cx="5787528" cy="324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32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Grapheme</a:t>
            </a:r>
            <a:endParaRPr lang="en-GB" dirty="0"/>
          </a:p>
        </p:txBody>
      </p:sp>
      <p:sp>
        <p:nvSpPr>
          <p:cNvPr id="3" name="Content Placeholder 2"/>
          <p:cNvSpPr>
            <a:spLocks noGrp="1"/>
          </p:cNvSpPr>
          <p:nvPr>
            <p:ph idx="1"/>
          </p:nvPr>
        </p:nvSpPr>
        <p:spPr>
          <a:xfrm>
            <a:off x="373488" y="2336872"/>
            <a:ext cx="8010658" cy="1114665"/>
          </a:xfrm>
        </p:spPr>
        <p:txBody>
          <a:bodyPr>
            <a:normAutofit/>
          </a:bodyPr>
          <a:lstStyle/>
          <a:p>
            <a:pPr marL="0" indent="0">
              <a:buNone/>
            </a:pPr>
            <a:r>
              <a:rPr lang="en-GB" dirty="0" smtClean="0"/>
              <a:t>Graphemes are the letter/s used to write the phoneme, or the written representation of the phoneme or sound.  There are ~120 graphemes in the English language.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629" y="3567449"/>
            <a:ext cx="7082375" cy="3026535"/>
          </a:xfrm>
          <a:prstGeom prst="rect">
            <a:avLst/>
          </a:prstGeom>
        </p:spPr>
      </p:pic>
    </p:spTree>
    <p:extLst>
      <p:ext uri="{BB962C8B-B14F-4D97-AF65-F5344CB8AC3E}">
        <p14:creationId xmlns:p14="http://schemas.microsoft.com/office/powerpoint/2010/main" val="1001959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Vowel and Consonant</a:t>
            </a:r>
            <a:endParaRPr lang="en-GB" dirty="0"/>
          </a:p>
        </p:txBody>
      </p:sp>
      <p:sp>
        <p:nvSpPr>
          <p:cNvPr id="3" name="Content Placeholder 2"/>
          <p:cNvSpPr>
            <a:spLocks noGrp="1"/>
          </p:cNvSpPr>
          <p:nvPr>
            <p:ph idx="1"/>
          </p:nvPr>
        </p:nvSpPr>
        <p:spPr>
          <a:xfrm>
            <a:off x="510241" y="2336872"/>
            <a:ext cx="7210396" cy="4089685"/>
          </a:xfrm>
        </p:spPr>
        <p:txBody>
          <a:bodyPr/>
          <a:lstStyle/>
          <a:p>
            <a:pPr marL="0" indent="0">
              <a:buNone/>
            </a:pPr>
            <a:r>
              <a:rPr lang="en-GB" dirty="0" smtClean="0"/>
              <a:t>The alphabet is made up of 26 letters and these can be split into vowels and consonants.</a:t>
            </a:r>
          </a:p>
          <a:p>
            <a:pPr marL="0" indent="0">
              <a:buNone/>
            </a:pPr>
            <a:r>
              <a:rPr lang="en-GB" dirty="0" smtClean="0"/>
              <a:t>Vowels:</a:t>
            </a:r>
          </a:p>
          <a:p>
            <a:pPr marL="0" indent="0">
              <a:buNone/>
            </a:pPr>
            <a:r>
              <a:rPr lang="en-GB" dirty="0" smtClean="0">
                <a:solidFill>
                  <a:schemeClr val="bg1"/>
                </a:solidFill>
              </a:rPr>
              <a:t>a e </a:t>
            </a:r>
            <a:r>
              <a:rPr lang="en-GB" dirty="0" err="1" smtClean="0">
                <a:solidFill>
                  <a:schemeClr val="bg1"/>
                </a:solidFill>
              </a:rPr>
              <a:t>i</a:t>
            </a:r>
            <a:r>
              <a:rPr lang="en-GB" dirty="0" smtClean="0">
                <a:solidFill>
                  <a:schemeClr val="bg1"/>
                </a:solidFill>
              </a:rPr>
              <a:t> o u</a:t>
            </a:r>
          </a:p>
          <a:p>
            <a:pPr marL="0" indent="0">
              <a:buNone/>
            </a:pPr>
            <a:endParaRPr lang="en-GB" dirty="0">
              <a:solidFill>
                <a:schemeClr val="bg1"/>
              </a:solidFill>
            </a:endParaRPr>
          </a:p>
          <a:p>
            <a:pPr marL="0" indent="0">
              <a:buNone/>
            </a:pPr>
            <a:r>
              <a:rPr lang="en-GB" dirty="0" smtClean="0"/>
              <a:t>Consonants:</a:t>
            </a:r>
          </a:p>
          <a:p>
            <a:pPr marL="0" indent="0">
              <a:buNone/>
            </a:pPr>
            <a:r>
              <a:rPr lang="en-GB" dirty="0" smtClean="0">
                <a:solidFill>
                  <a:schemeClr val="bg1"/>
                </a:solidFill>
              </a:rPr>
              <a:t>b c d f g h j k l m n p q r s t v w x y z</a:t>
            </a:r>
          </a:p>
        </p:txBody>
      </p:sp>
    </p:spTree>
    <p:extLst>
      <p:ext uri="{BB962C8B-B14F-4D97-AF65-F5344CB8AC3E}">
        <p14:creationId xmlns:p14="http://schemas.microsoft.com/office/powerpoint/2010/main" val="1159645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Digraphs &amp; </a:t>
            </a:r>
            <a:r>
              <a:rPr lang="en-GB" dirty="0" err="1" smtClean="0"/>
              <a:t>Trigraphs</a:t>
            </a:r>
            <a:endParaRPr lang="en-GB" dirty="0"/>
          </a:p>
        </p:txBody>
      </p:sp>
      <p:sp>
        <p:nvSpPr>
          <p:cNvPr id="3" name="Content Placeholder 2"/>
          <p:cNvSpPr>
            <a:spLocks noGrp="1"/>
          </p:cNvSpPr>
          <p:nvPr>
            <p:ph idx="1"/>
          </p:nvPr>
        </p:nvSpPr>
        <p:spPr>
          <a:xfrm>
            <a:off x="510241" y="2336872"/>
            <a:ext cx="7210396" cy="4295747"/>
          </a:xfrm>
        </p:spPr>
        <p:txBody>
          <a:bodyPr/>
          <a:lstStyle/>
          <a:p>
            <a:pPr marL="0" indent="0">
              <a:buNone/>
            </a:pPr>
            <a:r>
              <a:rPr lang="en-GB" dirty="0" smtClean="0"/>
              <a:t>Digraph – two letters making one grapheme.</a:t>
            </a:r>
          </a:p>
          <a:p>
            <a:pPr marL="0" indent="0">
              <a:buNone/>
            </a:pPr>
            <a:r>
              <a:rPr lang="en-GB" dirty="0" smtClean="0">
                <a:solidFill>
                  <a:schemeClr val="bg1"/>
                </a:solidFill>
              </a:rPr>
              <a:t>Au</a:t>
            </a:r>
            <a:r>
              <a:rPr lang="en-GB" dirty="0" smtClean="0"/>
              <a:t> – g – u – s – t      l – o – </a:t>
            </a:r>
            <a:r>
              <a:rPr lang="en-GB" dirty="0" smtClean="0">
                <a:solidFill>
                  <a:schemeClr val="bg1"/>
                </a:solidFill>
              </a:rPr>
              <a:t>ng</a:t>
            </a:r>
            <a:r>
              <a:rPr lang="en-GB" dirty="0"/>
              <a:t> </a:t>
            </a:r>
            <a:r>
              <a:rPr lang="en-GB" dirty="0" smtClean="0"/>
              <a:t>     p – </a:t>
            </a:r>
            <a:r>
              <a:rPr lang="en-GB" dirty="0" err="1" smtClean="0">
                <a:solidFill>
                  <a:schemeClr val="bg1"/>
                </a:solidFill>
              </a:rPr>
              <a:t>ai</a:t>
            </a:r>
            <a:r>
              <a:rPr lang="en-GB" dirty="0" smtClean="0"/>
              <a:t> –n</a:t>
            </a:r>
          </a:p>
          <a:p>
            <a:pPr marL="0" indent="0">
              <a:buNone/>
            </a:pPr>
            <a:endParaRPr lang="en-GB" dirty="0"/>
          </a:p>
          <a:p>
            <a:pPr marL="0" indent="0">
              <a:buNone/>
            </a:pPr>
            <a:r>
              <a:rPr lang="en-GB" dirty="0" err="1" smtClean="0"/>
              <a:t>Trigraph</a:t>
            </a:r>
            <a:r>
              <a:rPr lang="en-GB" dirty="0" smtClean="0"/>
              <a:t> – three letters making one grapheme.</a:t>
            </a:r>
          </a:p>
          <a:p>
            <a:pPr marL="0" indent="0">
              <a:buNone/>
            </a:pPr>
            <a:r>
              <a:rPr lang="en-GB" dirty="0"/>
              <a:t>s</a:t>
            </a:r>
            <a:r>
              <a:rPr lang="en-GB" dirty="0" smtClean="0"/>
              <a:t> – </a:t>
            </a:r>
            <a:r>
              <a:rPr lang="en-GB" dirty="0" err="1" smtClean="0">
                <a:solidFill>
                  <a:schemeClr val="bg1"/>
                </a:solidFill>
              </a:rPr>
              <a:t>igh</a:t>
            </a:r>
            <a:r>
              <a:rPr lang="en-GB" dirty="0" smtClean="0"/>
              <a:t> – t      c – </a:t>
            </a:r>
            <a:r>
              <a:rPr lang="en-GB" dirty="0" err="1" smtClean="0">
                <a:solidFill>
                  <a:schemeClr val="bg1"/>
                </a:solidFill>
              </a:rPr>
              <a:t>ure</a:t>
            </a:r>
            <a:r>
              <a:rPr lang="en-GB" dirty="0" smtClean="0">
                <a:solidFill>
                  <a:schemeClr val="bg1"/>
                </a:solidFill>
              </a:rPr>
              <a:t>      </a:t>
            </a:r>
            <a:r>
              <a:rPr lang="en-GB" dirty="0" smtClean="0"/>
              <a:t>c – l – </a:t>
            </a:r>
            <a:r>
              <a:rPr lang="en-GB" dirty="0" smtClean="0">
                <a:solidFill>
                  <a:schemeClr val="bg1"/>
                </a:solidFill>
              </a:rPr>
              <a:t>ear</a:t>
            </a:r>
          </a:p>
          <a:p>
            <a:pPr marL="0" indent="0">
              <a:buNone/>
            </a:pPr>
            <a:endParaRPr lang="en-GB" dirty="0">
              <a:solidFill>
                <a:schemeClr val="bg1"/>
              </a:solidFill>
            </a:endParaRPr>
          </a:p>
          <a:p>
            <a:pPr marL="0" indent="0">
              <a:buNone/>
            </a:pPr>
            <a:r>
              <a:rPr lang="en-GB" dirty="0" smtClean="0"/>
              <a:t>Graphemes with four or more letters are called multi-letter graphemes.</a:t>
            </a:r>
          </a:p>
          <a:p>
            <a:pPr marL="0" indent="0">
              <a:buNone/>
            </a:pPr>
            <a:r>
              <a:rPr lang="en-GB" dirty="0"/>
              <a:t>d</a:t>
            </a:r>
            <a:r>
              <a:rPr lang="en-GB" dirty="0" smtClean="0"/>
              <a:t> – </a:t>
            </a:r>
            <a:r>
              <a:rPr lang="en-GB" dirty="0" err="1" smtClean="0">
                <a:solidFill>
                  <a:schemeClr val="bg1"/>
                </a:solidFill>
              </a:rPr>
              <a:t>ough</a:t>
            </a:r>
            <a:r>
              <a:rPr lang="en-GB" dirty="0" smtClean="0"/>
              <a:t>      c – </a:t>
            </a:r>
            <a:r>
              <a:rPr lang="en-GB" dirty="0" err="1" smtClean="0">
                <a:solidFill>
                  <a:schemeClr val="bg1"/>
                </a:solidFill>
              </a:rPr>
              <a:t>augh</a:t>
            </a:r>
            <a:r>
              <a:rPr lang="en-GB" dirty="0" smtClean="0">
                <a:solidFill>
                  <a:schemeClr val="bg1"/>
                </a:solidFill>
              </a:rPr>
              <a:t> </a:t>
            </a:r>
            <a:r>
              <a:rPr lang="en-GB" dirty="0" smtClean="0"/>
              <a:t>- t      </a:t>
            </a:r>
            <a:r>
              <a:rPr lang="en-GB" dirty="0" err="1" smtClean="0">
                <a:solidFill>
                  <a:schemeClr val="bg1"/>
                </a:solidFill>
              </a:rPr>
              <a:t>eigh</a:t>
            </a:r>
            <a:r>
              <a:rPr lang="en-GB" dirty="0" smtClean="0">
                <a:solidFill>
                  <a:schemeClr val="bg1"/>
                </a:solidFill>
              </a:rPr>
              <a:t> </a:t>
            </a:r>
            <a:r>
              <a:rPr lang="en-GB" dirty="0" smtClean="0"/>
              <a:t>- t</a:t>
            </a:r>
            <a:endParaRPr lang="en-GB" dirty="0" smtClean="0">
              <a:solidFill>
                <a:schemeClr val="bg1"/>
              </a:solidFill>
            </a:endParaRPr>
          </a:p>
        </p:txBody>
      </p:sp>
    </p:spTree>
    <p:extLst>
      <p:ext uri="{BB962C8B-B14F-4D97-AF65-F5344CB8AC3E}">
        <p14:creationId xmlns:p14="http://schemas.microsoft.com/office/powerpoint/2010/main" val="1100983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Grapheme </a:t>
            </a:r>
            <a:r>
              <a:rPr lang="en-GB" smtClean="0"/>
              <a:t>– </a:t>
            </a:r>
            <a:r>
              <a:rPr lang="en-GB" smtClean="0"/>
              <a:t>Phoneme Correspondence </a:t>
            </a:r>
            <a:r>
              <a:rPr lang="en-GB" dirty="0" smtClean="0"/>
              <a:t>(GPC)</a:t>
            </a:r>
            <a:endParaRPr lang="en-GB" dirty="0"/>
          </a:p>
        </p:txBody>
      </p:sp>
      <p:sp>
        <p:nvSpPr>
          <p:cNvPr id="3" name="Content Placeholder 2"/>
          <p:cNvSpPr>
            <a:spLocks noGrp="1"/>
          </p:cNvSpPr>
          <p:nvPr>
            <p:ph idx="1"/>
          </p:nvPr>
        </p:nvSpPr>
        <p:spPr>
          <a:xfrm>
            <a:off x="510240" y="2336873"/>
            <a:ext cx="8195877" cy="3599316"/>
          </a:xfrm>
        </p:spPr>
        <p:txBody>
          <a:bodyPr/>
          <a:lstStyle/>
          <a:p>
            <a:pPr marL="0" indent="0">
              <a:buNone/>
            </a:pPr>
            <a:r>
              <a:rPr lang="en-GB" dirty="0" smtClean="0"/>
              <a:t>GPC (grapheme – phoneme correspondence) means being able to match the grapheme to a phoneme and vice versa.</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813" y="3580328"/>
            <a:ext cx="7082375" cy="3026535"/>
          </a:xfrm>
          <a:prstGeom prst="rect">
            <a:avLst/>
          </a:prstGeom>
        </p:spPr>
      </p:pic>
    </p:spTree>
    <p:extLst>
      <p:ext uri="{BB962C8B-B14F-4D97-AF65-F5344CB8AC3E}">
        <p14:creationId xmlns:p14="http://schemas.microsoft.com/office/powerpoint/2010/main" val="288295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391</TotalTime>
  <Words>1403</Words>
  <Application>Microsoft Office PowerPoint</Application>
  <PresentationFormat>On-screen Show (4:3)</PresentationFormat>
  <Paragraphs>96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Trebuchet MS</vt:lpstr>
      <vt:lpstr>Berlin</vt:lpstr>
      <vt:lpstr>Phonics Parents’ Workshop</vt:lpstr>
      <vt:lpstr>What is Phonics?</vt:lpstr>
      <vt:lpstr>Simple View of Reading</vt:lpstr>
      <vt:lpstr>Technical vocabulary</vt:lpstr>
      <vt:lpstr>Phoneme</vt:lpstr>
      <vt:lpstr>Grapheme</vt:lpstr>
      <vt:lpstr>Vowel and Consonant</vt:lpstr>
      <vt:lpstr>Digraphs &amp; Trigraphs</vt:lpstr>
      <vt:lpstr>Grapheme – Phoneme Correspondence (GPC)</vt:lpstr>
      <vt:lpstr>Blending for Reading</vt:lpstr>
      <vt:lpstr>Segmenting for Spelling</vt:lpstr>
      <vt:lpstr>Enunciation and Pronunciation</vt:lpstr>
      <vt:lpstr>Practise the Phonemes</vt:lpstr>
      <vt:lpstr>Quiz Time</vt:lpstr>
      <vt:lpstr>Common Exception Word</vt:lpstr>
      <vt:lpstr>Phases</vt:lpstr>
      <vt:lpstr>Phase One</vt:lpstr>
      <vt:lpstr>Phase Two</vt:lpstr>
      <vt:lpstr>Phase Three</vt:lpstr>
      <vt:lpstr>Phase Four</vt:lpstr>
      <vt:lpstr>Phase Five</vt:lpstr>
      <vt:lpstr>Phase Five cont. Split digraph</vt:lpstr>
      <vt:lpstr>Phase Six</vt:lpstr>
      <vt:lpstr>Year 1 Phonics Screening</vt:lpstr>
      <vt:lpstr>Year 1 Phonics Screening Example</vt:lpstr>
      <vt:lpstr>Useful Websites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Parents’ Workshop</dc:title>
  <dc:creator>Justin Lee</dc:creator>
  <cp:lastModifiedBy>Justin Lee</cp:lastModifiedBy>
  <cp:revision>30</cp:revision>
  <cp:lastPrinted>2016-03-03T12:49:14Z</cp:lastPrinted>
  <dcterms:created xsi:type="dcterms:W3CDTF">2016-02-28T10:47:36Z</dcterms:created>
  <dcterms:modified xsi:type="dcterms:W3CDTF">2016-03-03T15:13:18Z</dcterms:modified>
</cp:coreProperties>
</file>