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4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70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9859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204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10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3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52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9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81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7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62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25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81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3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61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57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2F7D2-9592-48D7-B5D5-8DDB943A61F1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A55F8F-FF23-4B2F-82FA-AFB099C78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58534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en-GB" sz="8800" dirty="0" smtClean="0">
                <a:solidFill>
                  <a:srgbClr val="0070C0"/>
                </a:solidFill>
                <a:latin typeface="Roof runners active" panose="02000500000000000000" pitchFamily="2" charset="0"/>
              </a:rPr>
              <a:t>Reading for enjoyment and enthusiasm </a:t>
            </a:r>
            <a:endParaRPr lang="en-GB" sz="8800" dirty="0">
              <a:solidFill>
                <a:srgbClr val="0070C0"/>
              </a:solidFill>
              <a:latin typeface="Roof runners active" panose="02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212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>
                <a:solidFill>
                  <a:srgbClr val="7030A0"/>
                </a:solidFill>
                <a:latin typeface="Roof runners active" panose="02000500000000000000" pitchFamily="2" charset="0"/>
              </a:rPr>
              <a:t>H		how to use books with your child </a:t>
            </a:r>
            <a:endParaRPr lang="en-GB" sz="4400" dirty="0">
              <a:solidFill>
                <a:srgbClr val="7030A0"/>
              </a:solidFill>
              <a:latin typeface="Roof runners active" panose="020005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169" y="3994862"/>
            <a:ext cx="1905000" cy="2400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17" y="3994862"/>
            <a:ext cx="19050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2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248" y="2522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chemeClr val="accent3">
                    <a:lumMod val="75000"/>
                  </a:schemeClr>
                </a:solidFill>
                <a:latin typeface="Roof runners active" panose="02000500000000000000" pitchFamily="2" charset="0"/>
              </a:rPr>
              <a:t>What does the curriculum say?</a:t>
            </a:r>
            <a:endParaRPr lang="en-GB" sz="6000" dirty="0">
              <a:solidFill>
                <a:schemeClr val="accent3">
                  <a:lumMod val="75000"/>
                </a:schemeClr>
              </a:solidFill>
              <a:latin typeface="Roof runners active" panose="02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5" y="1325563"/>
            <a:ext cx="1104862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From the very start, attention is paid for children to </a:t>
            </a:r>
            <a:r>
              <a:rPr lang="en-GB" sz="2400" b="1" i="1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‘need to hear, share, and discuss a wide range of high-quality books to develop a love of reading and broaden their vocabulary.’</a:t>
            </a: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 </a:t>
            </a:r>
          </a:p>
          <a:p>
            <a:endParaRPr lang="en-GB" sz="2400" dirty="0">
              <a:solidFill>
                <a:schemeClr val="bg2">
                  <a:lumMod val="50000"/>
                </a:schemeClr>
              </a:solidFill>
              <a:latin typeface="Maiandra GD" panose="020E0502030308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Children need to continue to develop their </a:t>
            </a:r>
            <a:r>
              <a:rPr lang="en-GB" sz="2400" i="1" u="sng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oral vocabulary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GB" sz="2400" dirty="0">
              <a:solidFill>
                <a:schemeClr val="bg2">
                  <a:lumMod val="50000"/>
                </a:schemeClr>
              </a:solidFill>
              <a:latin typeface="Maiandra GD" panose="020E0502030308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Gradually develop their ‘speedy word-reading skills’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GB" sz="2400" dirty="0">
              <a:solidFill>
                <a:schemeClr val="bg2">
                  <a:lumMod val="50000"/>
                </a:schemeClr>
              </a:solidFill>
              <a:latin typeface="Maiandra GD" panose="020E0502030308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All children should be able to </a:t>
            </a:r>
            <a:r>
              <a:rPr lang="en-GB" sz="2400" u="sng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listen to and discuss </a:t>
            </a: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a range of </a:t>
            </a:r>
            <a:r>
              <a:rPr lang="en-GB" sz="2400" b="1" i="1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stories, poems, plays and information books</a:t>
            </a: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; this should include whole books</a:t>
            </a:r>
          </a:p>
          <a:p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 </a:t>
            </a:r>
          </a:p>
          <a:p>
            <a:pPr algn="ctr"/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Maiandra GD" panose="020E0502030308020204" pitchFamily="34" charset="0"/>
              </a:rPr>
              <a:t>The sooner that pupils can read well and do so frequently, the sooner they will be able to increase their vocabulary, comprehension and their knowledge across the wider curriculum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49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72813" y="1583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chemeClr val="accent3">
                    <a:lumMod val="75000"/>
                  </a:schemeClr>
                </a:solidFill>
                <a:latin typeface="Roof runners active" panose="02000500000000000000" pitchFamily="2" charset="0"/>
              </a:rPr>
              <a:t>What does the curriculum say?</a:t>
            </a:r>
            <a:endParaRPr lang="en-GB" sz="6000" dirty="0">
              <a:solidFill>
                <a:schemeClr val="accent3">
                  <a:lumMod val="75000"/>
                </a:schemeClr>
              </a:solidFill>
              <a:latin typeface="Roof runners active" panose="02000500000000000000" pitchFamily="2" charset="0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204953" y="1570642"/>
            <a:ext cx="3200400" cy="5012175"/>
          </a:xfrm>
          <a:prstGeom prst="rightArrowCallout">
            <a:avLst/>
          </a:prstGeom>
          <a:solidFill>
            <a:schemeClr val="bg1"/>
          </a:solidFill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Maiandra GD" panose="020E0502030308020204" pitchFamily="34" charset="0"/>
              </a:rPr>
              <a:t>Ear 1 </a:t>
            </a:r>
            <a:endParaRPr lang="en-GB" dirty="0">
              <a:latin typeface="Maiandra GD" panose="020E0502030308020204" pitchFamily="34" charset="0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3405353" y="1608082"/>
            <a:ext cx="3200400" cy="4974735"/>
          </a:xfrm>
          <a:prstGeom prst="rightArrowCallout">
            <a:avLst/>
          </a:prstGeom>
          <a:solidFill>
            <a:schemeClr val="bg1"/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Callout 7"/>
          <p:cNvSpPr/>
          <p:nvPr/>
        </p:nvSpPr>
        <p:spPr>
          <a:xfrm>
            <a:off x="6674070" y="1608081"/>
            <a:ext cx="3200400" cy="5008954"/>
          </a:xfrm>
          <a:prstGeom prst="rightArrowCallou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9942787" y="1608081"/>
            <a:ext cx="2086303" cy="472965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25669" y="1781503"/>
            <a:ext cx="16711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Year One: </a:t>
            </a:r>
          </a:p>
          <a:p>
            <a:r>
              <a:rPr lang="en-GB" u="sng" dirty="0" smtClean="0">
                <a:latin typeface="Maiandra GD" panose="020E0502030308020204" pitchFamily="34" charset="0"/>
              </a:rPr>
              <a:t>Word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Phonics sounds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Common exception words (that don’t follow a rule)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Sounding out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Blending sounds from phonics into words  </a:t>
            </a:r>
            <a:endParaRPr lang="en-GB" dirty="0">
              <a:latin typeface="Maiandra GD" panose="020E0502030308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26069" y="1818943"/>
            <a:ext cx="16711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Year Two: </a:t>
            </a:r>
          </a:p>
          <a:p>
            <a:r>
              <a:rPr lang="en-GB" u="sng" dirty="0" smtClean="0">
                <a:latin typeface="Maiandra GD" panose="020E0502030308020204" pitchFamily="34" charset="0"/>
              </a:rPr>
              <a:t>Word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Speedy words reading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Read fluently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Less sounding out, more recognising words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Less need to blend or sound out words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4070" y="1781503"/>
            <a:ext cx="21230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Year Three and Four: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Focus on becoming independent readers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Reading age-appropriate and books of interest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Learn to read silently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Talk about what they have read and their views </a:t>
            </a:r>
            <a:endParaRPr lang="en-GB" dirty="0">
              <a:latin typeface="Maiandra GD" panose="020E0502030308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42787" y="1781503"/>
            <a:ext cx="21388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  <a:latin typeface="Maiandra GD" panose="020E0502030308020204" pitchFamily="34" charset="0"/>
              </a:rPr>
              <a:t>Year Five and Six: </a:t>
            </a:r>
          </a:p>
          <a:p>
            <a:endParaRPr lang="en-GB" b="1" dirty="0" smtClean="0">
              <a:solidFill>
                <a:srgbClr val="C00000"/>
              </a:solidFill>
              <a:latin typeface="Maiandra GD" panose="020E0502030308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Read most words effortlessly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Begin to ask or determine the meanings of unfamiliar words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Summarise and present familiar stories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aiandra GD" panose="020E0502030308020204" pitchFamily="34" charset="0"/>
              </a:rPr>
              <a:t>Reading frequently</a:t>
            </a:r>
          </a:p>
          <a:p>
            <a:r>
              <a:rPr lang="en-GB" dirty="0" smtClean="0">
                <a:latin typeface="Maiandra GD" panose="020E0502030308020204" pitchFamily="34" charset="0"/>
              </a:rPr>
              <a:t> </a:t>
            </a:r>
            <a:endParaRPr lang="en-GB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4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57" y="80087"/>
            <a:ext cx="8276897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rgbClr val="002060"/>
                </a:solidFill>
                <a:latin typeface="Roof runners active" panose="02000500000000000000" pitchFamily="2" charset="0"/>
              </a:rPr>
              <a:t>How can you help? </a:t>
            </a:r>
            <a:endParaRPr lang="en-GB" sz="6000" dirty="0">
              <a:solidFill>
                <a:srgbClr val="002060"/>
              </a:solidFill>
              <a:latin typeface="Roof runners active" panose="02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657" y="1325563"/>
            <a:ext cx="88564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3">
                    <a:lumMod val="75000"/>
                  </a:schemeClr>
                </a:solidFill>
                <a:latin typeface="Maiandra GD" panose="020E0502030308020204" pitchFamily="34" charset="0"/>
              </a:rPr>
              <a:t>It is important to recognise that </a:t>
            </a:r>
            <a:r>
              <a:rPr lang="en-GB" sz="3200" i="1" dirty="0" smtClean="0">
                <a:solidFill>
                  <a:schemeClr val="accent3">
                    <a:lumMod val="75000"/>
                  </a:schemeClr>
                </a:solidFill>
                <a:latin typeface="Maiandra GD" panose="020E0502030308020204" pitchFamily="34" charset="0"/>
              </a:rPr>
              <a:t>all reading </a:t>
            </a:r>
            <a:r>
              <a:rPr lang="en-GB" sz="3200" dirty="0" smtClean="0">
                <a:solidFill>
                  <a:schemeClr val="accent3">
                    <a:lumMod val="75000"/>
                  </a:schemeClr>
                </a:solidFill>
                <a:latin typeface="Maiandra GD" panose="020E0502030308020204" pitchFamily="34" charset="0"/>
              </a:rPr>
              <a:t>can help your child.</a:t>
            </a:r>
          </a:p>
          <a:p>
            <a:pPr algn="ctr"/>
            <a:endParaRPr lang="en-GB" sz="3200" dirty="0">
              <a:solidFill>
                <a:schemeClr val="accent1">
                  <a:lumMod val="50000"/>
                </a:schemeClr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Maiandra GD" panose="020E0502030308020204" pitchFamily="34" charset="0"/>
              </a:rPr>
              <a:t>It is also very important to recognise that pressure can turn readers off. Sometimes to feel like you are failing at something can mean you don’t want to try. </a:t>
            </a:r>
          </a:p>
          <a:p>
            <a:pPr algn="ctr"/>
            <a:r>
              <a:rPr lang="en-GB" sz="3200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8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65283" y="-315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rgbClr val="002060"/>
                </a:solidFill>
                <a:latin typeface="Roof runners active" panose="02000500000000000000" pitchFamily="2" charset="0"/>
              </a:rPr>
              <a:t>Dos </a:t>
            </a:r>
            <a:endParaRPr lang="en-GB" sz="6000" dirty="0">
              <a:solidFill>
                <a:srgbClr val="002060"/>
              </a:solidFill>
              <a:latin typeface="Roof runners active" panose="02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423" y="789535"/>
            <a:ext cx="10418005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Maiandra GD" panose="020E0502030308020204" pitchFamily="34" charset="0"/>
              </a:rPr>
              <a:t>Model good reading practise- turn off the TV and sit on the sofa yourself or talk about your favourite books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Maiandra GD" panose="020E0502030308020204" pitchFamily="34" charset="0"/>
              </a:rPr>
              <a:t>Read to your child- the love of books can come from enjoyment of a story rather than just the hard work reading can be sometimes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Maiandra GD" panose="020E0502030308020204" pitchFamily="34" charset="0"/>
              </a:rPr>
              <a:t>Alternate the reader- one paragraph or page each means you are modelling good reading and listening too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Encourage your child to become the teacher- children reading to younger siblings can feel relief of pressure because they don’t notice if things are wrong!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  <a:latin typeface="Maiandra GD" panose="020E0502030308020204" pitchFamily="34" charset="0"/>
              </a:rPr>
              <a:t>Ask your child to read the ingredients or instructions of something, reading doesn’t just have to be sustained time with the same text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Use the bedtime routine as a good way to encourage your child to read- make it part of a routine to highlight its importance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Maiandra GD" panose="020E0502030308020204" pitchFamily="34" charset="0"/>
              </a:rPr>
              <a:t>Join a library- they have a great number of groups and activities on offer as well as a huge selection of books that might get your child engaged. Plus it’s free! Visit as part of a routine.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3200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50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65283" y="-315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rgbClr val="002060"/>
                </a:solidFill>
                <a:latin typeface="Roof runners active" panose="02000500000000000000" pitchFamily="2" charset="0"/>
              </a:rPr>
              <a:t>Don’ts </a:t>
            </a:r>
            <a:endParaRPr lang="en-GB" sz="6000" dirty="0">
              <a:solidFill>
                <a:srgbClr val="002060"/>
              </a:solidFill>
              <a:latin typeface="Roof runners active" panose="02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423" y="789535"/>
            <a:ext cx="10418005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  <a:latin typeface="Maiandra GD" panose="020E0502030308020204" pitchFamily="34" charset="0"/>
              </a:rPr>
              <a:t>Use reading as a punishment- to go and sit quietly and read should be an expected activity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Expect your child to suddenly love books- it can take time and effort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Maiandra GD" panose="020E0502030308020204" pitchFamily="34" charset="0"/>
              </a:rPr>
              <a:t>Worry if your child can’t read as fluently as you’d like- school continues to help- and we don’t want them to lose the love of books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B0F0"/>
                </a:solidFill>
                <a:latin typeface="Maiandra GD" panose="020E0502030308020204" pitchFamily="34" charset="0"/>
              </a:rPr>
              <a:t>Restrict your child to reading books- newspapers, comic strips, magazines, graphic novels and poetry are all important texts too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Maiandra GD" panose="020E0502030308020204" pitchFamily="34" charset="0"/>
              </a:rPr>
              <a:t>Expect your child to keep reading harder and harder books- difficulty is only one part of reading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aiandra GD" panose="020E0502030308020204" pitchFamily="34" charset="0"/>
              </a:rPr>
              <a:t>Be afraid to use picture books- these can foster great imagination and discussion, which in turn may help writing or relieve the pressure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  <a:latin typeface="Maiandra GD" panose="020E0502030308020204" pitchFamily="34" charset="0"/>
              </a:rPr>
              <a:t>Forget how important positive focus can be- we want children to feel that reading is a pleasure and not a chore!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Maiandra GD" panose="020E0502030308020204" pitchFamily="34" charset="0"/>
              </a:rPr>
              <a:t>Forget that you are your child’s biggest role model- to say your don’t like to read, cant read well or are bad at English can impact their attitude too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3200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9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57" y="80087"/>
            <a:ext cx="8276897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rgbClr val="002060"/>
                </a:solidFill>
                <a:latin typeface="Roof runners active" panose="02000500000000000000" pitchFamily="2" charset="0"/>
              </a:rPr>
              <a:t>Questions </a:t>
            </a:r>
            <a:endParaRPr lang="en-GB" sz="6000" dirty="0">
              <a:solidFill>
                <a:srgbClr val="002060"/>
              </a:solidFill>
              <a:latin typeface="Roof runners active" panose="02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657" y="1325563"/>
            <a:ext cx="885646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Maiandra GD" panose="020E0502030308020204" pitchFamily="34" charset="0"/>
              </a:rPr>
              <a:t>Question as often or as little as you like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Maiandra GD" panose="020E0502030308020204" pitchFamily="34" charset="0"/>
              </a:rPr>
              <a:t>Don’t feel that you have to question after every read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Maiandra GD" panose="020E0502030308020204" pitchFamily="34" charset="0"/>
              </a:rPr>
              <a:t>Discuss the book at other times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Maiandra GD" panose="020E0502030308020204" pitchFamily="34" charset="0"/>
              </a:rPr>
              <a:t>Discuss how other texts are formed or compare them </a:t>
            </a:r>
          </a:p>
          <a:p>
            <a:pPr algn="ctr"/>
            <a:endParaRPr lang="en-GB" sz="3200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3200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See </a:t>
            </a:r>
            <a:r>
              <a:rPr lang="en-GB" sz="3200" smtClean="0">
                <a:solidFill>
                  <a:srgbClr val="7030A0"/>
                </a:solidFill>
                <a:latin typeface="Maiandra GD" panose="020E0502030308020204" pitchFamily="34" charset="0"/>
              </a:rPr>
              <a:t>the hand-out</a:t>
            </a:r>
            <a:r>
              <a:rPr lang="en-GB" sz="3200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!   </a:t>
            </a:r>
          </a:p>
          <a:p>
            <a:pPr algn="ctr"/>
            <a:endParaRPr lang="en-GB" sz="3200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algn="ctr"/>
            <a:endParaRPr lang="en-GB" dirty="0"/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679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Maiandra GD</vt:lpstr>
      <vt:lpstr>Roof runners active</vt:lpstr>
      <vt:lpstr>Trebuchet MS</vt:lpstr>
      <vt:lpstr>Wingdings</vt:lpstr>
      <vt:lpstr>Wingdings 3</vt:lpstr>
      <vt:lpstr>Facet</vt:lpstr>
      <vt:lpstr>Reading for enjoyment and enthusiasm </vt:lpstr>
      <vt:lpstr>What does the curriculum say?</vt:lpstr>
      <vt:lpstr>What does the curriculum say?</vt:lpstr>
      <vt:lpstr>How can you help? </vt:lpstr>
      <vt:lpstr>Dos </vt:lpstr>
      <vt:lpstr>Don’ts </vt:lpstr>
      <vt:lpstr>Questions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for enjoyment and enthusiasm</dc:title>
  <dc:creator>KBarnes</dc:creator>
  <cp:lastModifiedBy>KBarnes</cp:lastModifiedBy>
  <cp:revision>11</cp:revision>
  <dcterms:created xsi:type="dcterms:W3CDTF">2015-11-27T14:00:34Z</dcterms:created>
  <dcterms:modified xsi:type="dcterms:W3CDTF">2016-08-29T20:43:25Z</dcterms:modified>
</cp:coreProperties>
</file>