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5" r:id="rId4"/>
    <p:sldId id="280" r:id="rId5"/>
    <p:sldId id="276" r:id="rId6"/>
    <p:sldId id="260" r:id="rId7"/>
    <p:sldId id="277" r:id="rId8"/>
    <p:sldId id="263" r:id="rId9"/>
    <p:sldId id="268" r:id="rId10"/>
    <p:sldId id="281" r:id="rId11"/>
    <p:sldId id="269" r:id="rId12"/>
    <p:sldId id="282" r:id="rId13"/>
    <p:sldId id="283" r:id="rId14"/>
    <p:sldId id="271" r:id="rId15"/>
    <p:sldId id="273" r:id="rId16"/>
    <p:sldId id="286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3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1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2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2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6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7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8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426F-0BFA-4D9C-84AB-6C01FE73E198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3814-8B68-4D23-940A-E4185665B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u3KxGCio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Raising Standards Through Vocabulary Development</a:t>
            </a:r>
            <a:endParaRPr lang="en-GB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2823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500" dirty="0" smtClean="0"/>
          </a:p>
          <a:p>
            <a:pPr marL="0" indent="0" algn="ctr">
              <a:buNone/>
            </a:pPr>
            <a:r>
              <a:rPr lang="en-GB" sz="3500" i="1" dirty="0" smtClean="0"/>
              <a:t>“The ways of words, of knowing and loving words, is a way to the essence of things, and to the essence of knowing.</a:t>
            </a:r>
            <a:r>
              <a:rPr lang="en-GB" sz="3500" dirty="0" smtClean="0"/>
              <a:t>” – John Donne (contemporary playwright/poet of Shakespeare)</a:t>
            </a:r>
          </a:p>
        </p:txBody>
      </p:sp>
    </p:spTree>
    <p:extLst>
      <p:ext uri="{BB962C8B-B14F-4D97-AF65-F5344CB8AC3E}">
        <p14:creationId xmlns:p14="http://schemas.microsoft.com/office/powerpoint/2010/main" val="12631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Why is closing the vocabulary gap important?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31973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8" y="0"/>
            <a:ext cx="9136367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488" y="5393410"/>
            <a:ext cx="9136367" cy="10383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percentage of words in a text need to be known to ensure comprehension?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755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/>
              <a:t>Alex Quigley states that: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5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</a:t>
            </a:r>
            <a:r>
              <a:rPr lang="en-GB" dirty="0" smtClean="0"/>
              <a:t>eing in a word poor context at a young age can have far-reaching negative consequences for our children. </a:t>
            </a:r>
            <a:r>
              <a:rPr lang="en-GB" dirty="0" smtClean="0"/>
              <a:t>Studies show a </a:t>
            </a:r>
            <a:r>
              <a:rPr lang="en-GB" dirty="0" smtClean="0"/>
              <a:t>restricted vocabulary </a:t>
            </a:r>
            <a:r>
              <a:rPr lang="en-GB" dirty="0" smtClean="0"/>
              <a:t>at </a:t>
            </a:r>
            <a:r>
              <a:rPr lang="en-GB" dirty="0" smtClean="0"/>
              <a:t>a young child goes on to correlate with factors in later life such as employment, pay and even health and well-being as an adult.</a:t>
            </a:r>
          </a:p>
          <a:p>
            <a:r>
              <a:rPr lang="en-GB" dirty="0" smtClean="0"/>
              <a:t>By explicitly teaching a mere 300 -400 words a year, we can foster an annual growth of around 3,000-4,000 words. From reception to leaving school we can therefore help children develop an essential word hoard of something like 50,000 </a:t>
            </a:r>
            <a:r>
              <a:rPr lang="en-GB" dirty="0" smtClean="0"/>
              <a:t>words. 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challenges of the new academic curriculum in England are related to an increase in reading comprehension demand. Complex academic vocabulary </a:t>
            </a:r>
            <a:r>
              <a:rPr lang="en-GB" dirty="0" smtClean="0"/>
              <a:t>is </a:t>
            </a:r>
            <a:r>
              <a:rPr lang="en-GB" dirty="0" smtClean="0"/>
              <a:t>one of the biggest drivers when it comes to an increased degree of difficulty in the new curriculum</a:t>
            </a:r>
            <a:r>
              <a:rPr lang="en-GB" dirty="0" smtClean="0"/>
              <a:t>.</a:t>
            </a:r>
          </a:p>
          <a:p>
            <a:r>
              <a:rPr lang="en-GB" dirty="0" smtClean="0"/>
              <a:t>Supporting children to read more is vital to helping them grow their vocabulary. We should encourage children to read broadly for pleasure, whilst immersing children in word-rich environment that have a focus on vocabulary.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952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How do we teach these 300-400 words?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3602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Studies have shown </a:t>
            </a:r>
            <a:r>
              <a:rPr lang="en-GB" dirty="0" smtClean="0"/>
              <a:t>that children struggle to retain and appropriately apply the vocabulary taught.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“Most </a:t>
            </a:r>
            <a:r>
              <a:rPr lang="en-GB" dirty="0"/>
              <a:t>teachers, </a:t>
            </a:r>
            <a:r>
              <a:rPr lang="en-GB" dirty="0" smtClean="0"/>
              <a:t>research </a:t>
            </a:r>
            <a:r>
              <a:rPr lang="en-GB" dirty="0"/>
              <a:t>tells us, develop children’s vocabulary by explaining a new word once. For some that is enough, but not for all</a:t>
            </a:r>
            <a:r>
              <a:rPr lang="en-GB" dirty="0" smtClean="0"/>
              <a:t>.” - </a:t>
            </a:r>
            <a:r>
              <a:rPr lang="en-GB" dirty="0"/>
              <a:t>Jean Gross </a:t>
            </a:r>
            <a:r>
              <a:rPr lang="en-GB" dirty="0" smtClean="0"/>
              <a:t>CBE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So how do we help the children to do </a:t>
            </a:r>
            <a:r>
              <a:rPr lang="en-GB" dirty="0"/>
              <a:t>t</a:t>
            </a:r>
            <a:r>
              <a:rPr lang="en-GB" dirty="0" smtClean="0"/>
              <a:t>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5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06" y="0"/>
            <a:ext cx="917071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687879"/>
            <a:ext cx="3456122" cy="1170122"/>
          </a:xfrm>
        </p:spPr>
        <p:txBody>
          <a:bodyPr>
            <a:normAutofit/>
          </a:bodyPr>
          <a:lstStyle/>
          <a:p>
            <a:r>
              <a:rPr lang="en-GB" sz="1500" dirty="0" smtClean="0"/>
              <a:t>Brunette trees</a:t>
            </a:r>
            <a:br>
              <a:rPr lang="en-GB" sz="1500" dirty="0" smtClean="0"/>
            </a:br>
            <a:r>
              <a:rPr lang="en-GB" sz="1500" dirty="0" smtClean="0"/>
              <a:t>colossal chips/ ocean</a:t>
            </a:r>
            <a:br>
              <a:rPr lang="en-GB" sz="1500" dirty="0" smtClean="0"/>
            </a:br>
            <a:r>
              <a:rPr lang="en-GB" sz="1500" dirty="0" smtClean="0"/>
              <a:t>happy clothes</a:t>
            </a:r>
            <a:br>
              <a:rPr lang="en-GB" sz="1500" dirty="0" smtClean="0"/>
            </a:br>
            <a:r>
              <a:rPr lang="en-GB" sz="1500" dirty="0" smtClean="0"/>
              <a:t>word mats vocab with no definition or pics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7098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What do we mean by tier 1, 2 and 3 vocabulary?</a:t>
            </a:r>
            <a:endParaRPr lang="en-GB" b="1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39566" y="1325562"/>
            <a:ext cx="3652434" cy="5532438"/>
          </a:xfrm>
        </p:spPr>
        <p:txBody>
          <a:bodyPr>
            <a:normAutofit/>
          </a:bodyPr>
          <a:lstStyle/>
          <a:p>
            <a:r>
              <a:rPr lang="en-GB" dirty="0" smtClean="0"/>
              <a:t>What tier would these words fit in to?</a:t>
            </a:r>
          </a:p>
          <a:p>
            <a:pPr marL="0" indent="0">
              <a:buNone/>
            </a:pPr>
            <a:r>
              <a:rPr lang="en-GB" dirty="0" smtClean="0"/>
              <a:t>Propeller</a:t>
            </a:r>
          </a:p>
          <a:p>
            <a:pPr marL="0" indent="0">
              <a:buNone/>
            </a:pPr>
            <a:r>
              <a:rPr lang="en-GB" dirty="0"/>
              <a:t>Grass</a:t>
            </a:r>
          </a:p>
          <a:p>
            <a:pPr marL="0" indent="0">
              <a:buNone/>
            </a:pPr>
            <a:r>
              <a:rPr lang="en-GB" dirty="0" smtClean="0"/>
              <a:t>investigate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 you think of any other examples of words that would fit into these different tiers?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8539566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How can I help my child?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4424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Let’s look at the vocabulary your child will need to know.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On your tables are knowledge organisers for the subjects your children have learnt/will be learning this school year.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If you have not seen them before, they should be on your child’s class webpage.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There is a section dedicated to some of the vocabulary that they will be learning.</a:t>
            </a:r>
          </a:p>
          <a:p>
            <a:pPr marL="0" indent="0" algn="ctr">
              <a:buNone/>
            </a:pPr>
            <a:r>
              <a:rPr lang="en-GB" dirty="0" smtClean="0"/>
              <a:t>There may be other words related to the topic that your child doesn’t know.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145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u="sng" dirty="0" smtClean="0"/>
              <a:t>What can I do with this vocabulary?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There </a:t>
            </a:r>
            <a:r>
              <a:rPr lang="en-GB" dirty="0"/>
              <a:t>are many great resources that all have similar ideas around the teaching of vocabulary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Here are some examples:</a:t>
            </a:r>
          </a:p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www.youtube.com/watch?v=d9u3KxGCio8</a:t>
            </a:r>
            <a:endParaRPr lang="en-GB" dirty="0"/>
          </a:p>
          <a:p>
            <a:pPr algn="ctr"/>
            <a:r>
              <a:rPr lang="en-GB" dirty="0" smtClean="0"/>
              <a:t>Guess The Word/Definition</a:t>
            </a:r>
          </a:p>
          <a:p>
            <a:pPr algn="ctr"/>
            <a:r>
              <a:rPr lang="en-GB" dirty="0" err="1" smtClean="0"/>
              <a:t>Frayer</a:t>
            </a:r>
            <a:r>
              <a:rPr lang="en-GB" dirty="0" smtClean="0"/>
              <a:t>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6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1173"/>
          </a:xfrm>
        </p:spPr>
        <p:txBody>
          <a:bodyPr/>
          <a:lstStyle/>
          <a:p>
            <a:pPr algn="ctr"/>
            <a:r>
              <a:rPr lang="en-GB" b="1" u="sng" dirty="0" smtClean="0"/>
              <a:t>Thank you for your time and support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7909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Aims of the session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1991074"/>
          </a:xfrm>
        </p:spPr>
        <p:txBody>
          <a:bodyPr/>
          <a:lstStyle/>
          <a:p>
            <a:r>
              <a:rPr lang="en-GB" dirty="0" smtClean="0"/>
              <a:t>To discuss barriers for children at EP Collier</a:t>
            </a:r>
          </a:p>
          <a:p>
            <a:r>
              <a:rPr lang="en-GB" dirty="0" smtClean="0"/>
              <a:t>To develop our understanding of what we mean by vocabulary and why it is important to close the vocabulary gap</a:t>
            </a:r>
          </a:p>
          <a:p>
            <a:r>
              <a:rPr lang="en-GB" dirty="0" smtClean="0"/>
              <a:t>To explore practical strategies to help close the vocabulary gap</a:t>
            </a:r>
          </a:p>
        </p:txBody>
      </p:sp>
    </p:spTree>
    <p:extLst>
      <p:ext uri="{BB962C8B-B14F-4D97-AF65-F5344CB8AC3E}">
        <p14:creationId xmlns:p14="http://schemas.microsoft.com/office/powerpoint/2010/main" val="23900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9357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What </a:t>
            </a:r>
            <a:r>
              <a:rPr lang="en-GB" b="1" u="sng" dirty="0" smtClean="0"/>
              <a:t>Difficulties/Barriers to learning may children have regarding vocabulary?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3999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9" t="4460" r="65854" b="14070"/>
          <a:stretch/>
        </p:blipFill>
        <p:spPr>
          <a:xfrm>
            <a:off x="4189705" y="1007390"/>
            <a:ext cx="4153546" cy="57276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Does any of this sound familiar…?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802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0907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So… What do we mean by </a:t>
            </a:r>
            <a:r>
              <a:rPr lang="en-GB" b="1" u="sng" dirty="0" smtClean="0"/>
              <a:t>vocabulary?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4505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In essence…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5563"/>
            <a:ext cx="8198602" cy="491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All of the things we have just discussed are examples of what is meant by a vocabulary/word gap.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Steven </a:t>
            </a:r>
            <a:r>
              <a:rPr lang="en-GB" dirty="0"/>
              <a:t>A Stahl states, </a:t>
            </a:r>
            <a:r>
              <a:rPr lang="en-GB" i="1" dirty="0"/>
              <a:t>“Vocabulary knowledge is knowledge; the knowledge of a word not only implies a definition, but also implies how that word fits into the world</a:t>
            </a:r>
            <a:r>
              <a:rPr lang="en-GB" i="1" dirty="0" smtClean="0"/>
              <a:t>.”</a:t>
            </a:r>
            <a:endParaRPr lang="en-GB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603" y="1232393"/>
            <a:ext cx="3735092" cy="52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4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3"/>
            <a:ext cx="121920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Who has a vocabulary gap?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6936"/>
            <a:ext cx="12192000" cy="4345444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Is it present in specific groups or individuals</a:t>
            </a:r>
            <a:r>
              <a:rPr lang="en-GB" sz="3000" dirty="0" smtClean="0"/>
              <a:t>?</a:t>
            </a:r>
          </a:p>
          <a:p>
            <a:pPr marL="457200" lvl="1" indent="0">
              <a:buNone/>
            </a:pPr>
            <a:r>
              <a:rPr lang="en-GB" sz="3000" dirty="0" smtClean="0"/>
              <a:t>It can be children with English as a second language but not always. It can impact any child in any subject or across a range of subjects.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428594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2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652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Raising Standards Through Vocabulary Development</vt:lpstr>
      <vt:lpstr>Aims of the session</vt:lpstr>
      <vt:lpstr>What Difficulties/Barriers to learning may children have regarding vocabulary?</vt:lpstr>
      <vt:lpstr>Does any of this sound familiar…?</vt:lpstr>
      <vt:lpstr>So… What do we mean by vocabulary?</vt:lpstr>
      <vt:lpstr>In essence…</vt:lpstr>
      <vt:lpstr>PowerPoint Presentation</vt:lpstr>
      <vt:lpstr>Who has a vocabulary gap?</vt:lpstr>
      <vt:lpstr>PowerPoint Presentation</vt:lpstr>
      <vt:lpstr>Why is closing the vocabulary gap important?</vt:lpstr>
      <vt:lpstr>What percentage of words in a text need to be known to ensure comprehension?</vt:lpstr>
      <vt:lpstr>Alex Quigley states that: </vt:lpstr>
      <vt:lpstr>How do we teach these 300-400 words?</vt:lpstr>
      <vt:lpstr>Brunette trees colossal chips/ ocean happy clothes word mats vocab with no definition or pics</vt:lpstr>
      <vt:lpstr>What do we mean by tier 1, 2 and 3 vocabulary?</vt:lpstr>
      <vt:lpstr>How can I help my child?</vt:lpstr>
      <vt:lpstr>What can I do with this vocabulary?</vt:lpstr>
      <vt:lpstr>Thank you for your time and support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Dass</dc:creator>
  <cp:lastModifiedBy>Hollie Dass</cp:lastModifiedBy>
  <cp:revision>44</cp:revision>
  <dcterms:created xsi:type="dcterms:W3CDTF">2019-09-05T16:20:49Z</dcterms:created>
  <dcterms:modified xsi:type="dcterms:W3CDTF">2020-01-23T17:13:43Z</dcterms:modified>
</cp:coreProperties>
</file>