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78" r:id="rId4"/>
    <p:sldId id="286" r:id="rId5"/>
    <p:sldId id="258" r:id="rId6"/>
    <p:sldId id="287" r:id="rId7"/>
    <p:sldId id="288" r:id="rId8"/>
    <p:sldId id="289" r:id="rId9"/>
    <p:sldId id="280" r:id="rId10"/>
    <p:sldId id="281" r:id="rId11"/>
    <p:sldId id="282" r:id="rId12"/>
    <p:sldId id="283" r:id="rId13"/>
    <p:sldId id="284" r:id="rId14"/>
    <p:sldId id="262" r:id="rId15"/>
    <p:sldId id="265" r:id="rId16"/>
    <p:sldId id="266" r:id="rId17"/>
    <p:sldId id="279" r:id="rId18"/>
    <p:sldId id="267" r:id="rId19"/>
    <p:sldId id="285" r:id="rId20"/>
    <p:sldId id="269" r:id="rId21"/>
    <p:sldId id="271" r:id="rId22"/>
    <p:sldId id="272" r:id="rId23"/>
    <p:sldId id="273" r:id="rId24"/>
    <p:sldId id="291" r:id="rId25"/>
    <p:sldId id="276" r:id="rId26"/>
    <p:sldId id="277" r:id="rId27"/>
    <p:sldId id="290" r:id="rId28"/>
    <p:sldId id="275"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6" autoAdjust="0"/>
    <p:restoredTop sz="99645" autoAdjust="0"/>
  </p:normalViewPr>
  <p:slideViewPr>
    <p:cSldViewPr>
      <p:cViewPr varScale="1">
        <p:scale>
          <a:sx n="45" d="100"/>
          <a:sy n="45"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945CB2E-4E51-4F85-A585-A049C5B9CFFA}" type="datetimeFigureOut">
              <a:rPr lang="en-GB" smtClean="0"/>
              <a:t>10/10/2018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9E7319B-58C7-4C3F-AAC0-45B1F4D3CE7E}" type="slidenum">
              <a:rPr lang="en-GB" smtClean="0"/>
              <a:t>‹#›</a:t>
            </a:fld>
            <a:endParaRPr lang="en-GB"/>
          </a:p>
        </p:txBody>
      </p:sp>
    </p:spTree>
    <p:extLst>
      <p:ext uri="{BB962C8B-B14F-4D97-AF65-F5344CB8AC3E}">
        <p14:creationId xmlns:p14="http://schemas.microsoft.com/office/powerpoint/2010/main" val="245895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F0A517-17BC-4A1A-A752-A151224337C7}" type="datetimeFigureOut">
              <a:rPr lang="en-GB" smtClean="0"/>
              <a:t>10/10/2018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7A6FEB-15D1-4D62-8499-A01113F8CAF4}" type="slidenum">
              <a:rPr lang="en-GB" smtClean="0"/>
              <a:t>‹#›</a:t>
            </a:fld>
            <a:endParaRPr lang="en-GB"/>
          </a:p>
        </p:txBody>
      </p:sp>
    </p:spTree>
    <p:extLst>
      <p:ext uri="{BB962C8B-B14F-4D97-AF65-F5344CB8AC3E}">
        <p14:creationId xmlns:p14="http://schemas.microsoft.com/office/powerpoint/2010/main" val="401888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10/10/2018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uk/url?sa=i&amp;rct=j&amp;q=&amp;esrc=s&amp;source=images&amp;cd=&amp;cad=rja&amp;uact=8&amp;ved=0ahUKEwjvmrDRl_fTAhUCvBoKHXGmAqYQjRwIBw&amp;url=http://www.aspacio.net/2012/10/the-2nd-singapore-math-learning.html&amp;psig=AFQjCNGg_DW1V1BbsPCOxuT022nGRel8Zg&amp;ust=14951193070473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ctivelearnprimary.co.uk/resource/50195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Maths Workshop</a:t>
            </a:r>
            <a:r>
              <a:rPr lang="en-GB" smtClean="0"/>
              <a:t/>
            </a:r>
            <a:br>
              <a:rPr lang="en-GB" smtClean="0"/>
            </a:br>
            <a:r>
              <a:rPr lang="en-GB" smtClean="0"/>
              <a:t>3</a:t>
            </a:r>
            <a:r>
              <a:rPr lang="en-GB" baseline="30000" smtClean="0"/>
              <a:t>rd</a:t>
            </a:r>
            <a:r>
              <a:rPr lang="en-GB" smtClean="0"/>
              <a:t> May 2018</a:t>
            </a:r>
            <a:r>
              <a:rPr lang="en-GB" dirty="0" smtClean="0"/>
              <a:t/>
            </a:r>
            <a:br>
              <a:rPr lang="en-GB" dirty="0" smtClean="0"/>
            </a:br>
            <a:endParaRPr lang="en-GB" dirty="0"/>
          </a:p>
        </p:txBody>
      </p:sp>
      <p:sp>
        <p:nvSpPr>
          <p:cNvPr id="3" name="Subtitle 2"/>
          <p:cNvSpPr>
            <a:spLocks noGrp="1"/>
          </p:cNvSpPr>
          <p:nvPr>
            <p:ph type="subTitle" idx="1"/>
          </p:nvPr>
        </p:nvSpPr>
        <p:spPr/>
        <p:txBody>
          <a:bodyPr/>
          <a:lstStyle/>
          <a:p>
            <a:r>
              <a:rPr lang="en-GB" smtClean="0"/>
              <a:t>Miss Gillanders</a:t>
            </a:r>
          </a:p>
          <a:p>
            <a:r>
              <a:rPr lang="en-GB" smtClean="0"/>
              <a:t>Maths Subject Leader</a:t>
            </a:r>
            <a:endParaRPr lang="en-GB" dirty="0"/>
          </a:p>
        </p:txBody>
      </p:sp>
    </p:spTree>
    <p:extLst>
      <p:ext uri="{BB962C8B-B14F-4D97-AF65-F5344CB8AC3E}">
        <p14:creationId xmlns:p14="http://schemas.microsoft.com/office/powerpoint/2010/main" val="3190684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Roll 5 Dice</a:t>
            </a:r>
            <a:endParaRPr lang="en-GB" dirty="0"/>
          </a:p>
        </p:txBody>
      </p:sp>
      <p:sp>
        <p:nvSpPr>
          <p:cNvPr id="3" name="Content Placeholder 2"/>
          <p:cNvSpPr>
            <a:spLocks noGrp="1"/>
          </p:cNvSpPr>
          <p:nvPr>
            <p:ph idx="1"/>
          </p:nvPr>
        </p:nvSpPr>
        <p:spPr/>
        <p:txBody>
          <a:bodyPr/>
          <a:lstStyle/>
          <a:p>
            <a:pPr marL="0" indent="0">
              <a:buNone/>
            </a:pPr>
            <a:r>
              <a:rPr lang="en-GB" dirty="0" smtClean="0"/>
              <a:t>Can you use the digits to make all of the consecutive numbers from 1-21?</a:t>
            </a:r>
          </a:p>
          <a:p>
            <a:pPr marL="0" indent="0">
              <a:buNone/>
            </a:pPr>
            <a:r>
              <a:rPr lang="en-GB" dirty="0" smtClean="0"/>
              <a:t>You DO NOT have to use all 5 digits every time.</a:t>
            </a:r>
          </a:p>
          <a:p>
            <a:pPr marL="0" indent="0">
              <a:buNone/>
            </a:pPr>
            <a:r>
              <a:rPr lang="en-GB" dirty="0" smtClean="0"/>
              <a:t>You can use any of the four operations – addition, subtraction, multiplication and division.</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43400"/>
            <a:ext cx="79819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212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 A.P.E.</a:t>
            </a:r>
            <a:endParaRPr lang="en-GB" dirty="0"/>
          </a:p>
        </p:txBody>
      </p:sp>
      <p:pic>
        <p:nvPicPr>
          <p:cNvPr id="1026" name="Picture 2" descr="T:\Coordinators files\Maths coordinator\# Reasoning resources\I Can Master Maths for powerpoi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578" y="0"/>
            <a:ext cx="48488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1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Coordinators files\Maths coordinator\# Reasoning resources\Mastery Questions Starters for powerp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578" y="0"/>
            <a:ext cx="48488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11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59" y="336331"/>
            <a:ext cx="8865584" cy="6062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357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rmAutofit/>
          </a:bodyPr>
          <a:lstStyle/>
          <a:p>
            <a:r>
              <a:rPr lang="en-GB" sz="4400" dirty="0" smtClean="0"/>
              <a:t/>
            </a:r>
            <a:br>
              <a:rPr lang="en-GB" sz="4400" dirty="0" smtClean="0"/>
            </a:br>
            <a:r>
              <a:rPr lang="en-GB" sz="4400" dirty="0" smtClean="0">
                <a:solidFill>
                  <a:schemeClr val="accent6">
                    <a:lumMod val="75000"/>
                  </a:schemeClr>
                </a:solidFill>
                <a:latin typeface="Arial Black" panose="020B0A04020102020204" pitchFamily="34" charset="0"/>
              </a:rPr>
              <a:t>ANSWER IT!</a:t>
            </a:r>
            <a:endParaRPr lang="en-GB" sz="4400" dirty="0">
              <a:solidFill>
                <a:schemeClr val="accent6">
                  <a:lumMod val="75000"/>
                </a:schemeClr>
              </a:solidFill>
              <a:latin typeface="Arial Black" panose="020B0A04020102020204" pitchFamily="34" charset="0"/>
            </a:endParaRPr>
          </a:p>
        </p:txBody>
      </p:sp>
      <p:sp>
        <p:nvSpPr>
          <p:cNvPr id="3" name="Content Placeholder 2"/>
          <p:cNvSpPr>
            <a:spLocks noGrp="1"/>
          </p:cNvSpPr>
          <p:nvPr>
            <p:ph idx="1"/>
          </p:nvPr>
        </p:nvSpPr>
        <p:spPr>
          <a:xfrm>
            <a:off x="457200" y="1905000"/>
            <a:ext cx="8229600" cy="3810000"/>
          </a:xfrm>
        </p:spPr>
        <p:txBody>
          <a:bodyPr/>
          <a:lstStyle/>
          <a:p>
            <a:pPr marL="0" indent="0">
              <a:buNone/>
            </a:pPr>
            <a:r>
              <a:rPr lang="en-GB" dirty="0" smtClean="0"/>
              <a:t>True or False? </a:t>
            </a:r>
          </a:p>
          <a:p>
            <a:pPr marL="0" indent="0" algn="ctr">
              <a:buNone/>
            </a:pPr>
            <a:r>
              <a:rPr lang="en-GB" sz="4400" dirty="0" smtClean="0"/>
              <a:t>18÷6=3</a:t>
            </a:r>
          </a:p>
          <a:p>
            <a:pPr marL="0" indent="0" algn="ctr">
              <a:buNone/>
            </a:pPr>
            <a:endParaRPr lang="en-GB" dirty="0" smtClean="0"/>
          </a:p>
        </p:txBody>
      </p:sp>
      <p:sp>
        <p:nvSpPr>
          <p:cNvPr id="4" name="TextBox 3"/>
          <p:cNvSpPr txBox="1"/>
          <p:nvPr/>
        </p:nvSpPr>
        <p:spPr>
          <a:xfrm>
            <a:off x="762000" y="3886200"/>
            <a:ext cx="8001000" cy="954107"/>
          </a:xfrm>
          <a:prstGeom prst="rect">
            <a:avLst/>
          </a:prstGeom>
          <a:noFill/>
        </p:spPr>
        <p:txBody>
          <a:bodyPr wrap="square" rtlCol="0">
            <a:spAutoFit/>
          </a:bodyPr>
          <a:lstStyle/>
          <a:p>
            <a:pPr algn="ctr"/>
            <a:r>
              <a:rPr lang="en-GB" sz="2800" dirty="0" smtClean="0">
                <a:latin typeface="+mj-lt"/>
              </a:rPr>
              <a:t>What is the answer to the question you’ve been given?</a:t>
            </a:r>
            <a:endParaRPr lang="en-GB" sz="2800" dirty="0">
              <a:latin typeface="+mj-lt"/>
            </a:endParaRPr>
          </a:p>
        </p:txBody>
      </p:sp>
    </p:spTree>
    <p:extLst>
      <p:ext uri="{BB962C8B-B14F-4D97-AF65-F5344CB8AC3E}">
        <p14:creationId xmlns:p14="http://schemas.microsoft.com/office/powerpoint/2010/main" val="91799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lumMod val="75000"/>
                  </a:schemeClr>
                </a:solidFill>
                <a:latin typeface="Arial Black" panose="020B0A04020102020204" pitchFamily="34" charset="0"/>
              </a:rPr>
              <a:t>PROVE IT!</a:t>
            </a:r>
            <a:endParaRPr lang="en-GB" dirty="0">
              <a:solidFill>
                <a:schemeClr val="accent6">
                  <a:lumMod val="75000"/>
                </a:schemeClr>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GB" dirty="0" smtClean="0"/>
              <a:t>How could we draw this calculation? </a:t>
            </a:r>
          </a:p>
          <a:p>
            <a:pPr marL="0" indent="0">
              <a:buNone/>
            </a:pPr>
            <a:r>
              <a:rPr lang="en-GB" dirty="0"/>
              <a:t>	</a:t>
            </a:r>
            <a:r>
              <a:rPr lang="en-GB" dirty="0" smtClean="0"/>
              <a:t>		</a:t>
            </a:r>
            <a:r>
              <a:rPr lang="en-GB" sz="4800" dirty="0"/>
              <a:t> </a:t>
            </a:r>
            <a:r>
              <a:rPr lang="en-GB" sz="4800" dirty="0" smtClean="0"/>
              <a:t>18÷6=3</a:t>
            </a:r>
          </a:p>
          <a:p>
            <a:pPr marL="0" indent="0">
              <a:buNone/>
            </a:pPr>
            <a:endParaRPr lang="en-GB" dirty="0" smtClean="0"/>
          </a:p>
          <a:p>
            <a:pPr marL="0" indent="0">
              <a:buNone/>
            </a:pPr>
            <a:r>
              <a:rPr lang="en-GB" dirty="0" smtClean="0"/>
              <a:t>Now </a:t>
            </a:r>
            <a:r>
              <a:rPr lang="en-GB" dirty="0"/>
              <a:t>you must </a:t>
            </a:r>
            <a:r>
              <a:rPr lang="en-GB" sz="3600" dirty="0" smtClean="0">
                <a:solidFill>
                  <a:srgbClr val="00B0F0"/>
                </a:solidFill>
                <a:latin typeface="Arial Black" panose="020B0A04020102020204" pitchFamily="34" charset="0"/>
              </a:rPr>
              <a:t>use the manipulatives and draw a picture to </a:t>
            </a:r>
            <a:r>
              <a:rPr lang="en-GB" sz="3600" b="1" u="sng" dirty="0" smtClean="0">
                <a:solidFill>
                  <a:srgbClr val="00B0F0"/>
                </a:solidFill>
                <a:latin typeface="Arial Black" panose="020B0A04020102020204" pitchFamily="34" charset="0"/>
              </a:rPr>
              <a:t>PROVE</a:t>
            </a:r>
            <a:r>
              <a:rPr lang="en-GB" sz="3600" dirty="0" smtClean="0">
                <a:solidFill>
                  <a:srgbClr val="00B0F0"/>
                </a:solidFill>
                <a:latin typeface="Arial Black" panose="020B0A04020102020204" pitchFamily="34" charset="0"/>
              </a:rPr>
              <a:t> </a:t>
            </a:r>
            <a:r>
              <a:rPr lang="en-GB" dirty="0"/>
              <a:t>the above calculation is </a:t>
            </a:r>
            <a:r>
              <a:rPr lang="en-GB" dirty="0" smtClean="0"/>
              <a:t>true/false.    </a:t>
            </a:r>
            <a:endParaRPr lang="en-GB" dirty="0"/>
          </a:p>
          <a:p>
            <a:pPr marL="0" indent="0">
              <a:buNone/>
            </a:pPr>
            <a:endParaRPr lang="en-GB" dirty="0"/>
          </a:p>
        </p:txBody>
      </p:sp>
    </p:spTree>
    <p:extLst>
      <p:ext uri="{BB962C8B-B14F-4D97-AF65-F5344CB8AC3E}">
        <p14:creationId xmlns:p14="http://schemas.microsoft.com/office/powerpoint/2010/main" val="7687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Sharing is caring!</a:t>
            </a:r>
            <a:endParaRPr lang="en-GB" dirty="0"/>
          </a:p>
        </p:txBody>
      </p:sp>
      <p:sp>
        <p:nvSpPr>
          <p:cNvPr id="3" name="Content Placeholder 2"/>
          <p:cNvSpPr>
            <a:spLocks noGrp="1"/>
          </p:cNvSpPr>
          <p:nvPr>
            <p:ph idx="1"/>
          </p:nvPr>
        </p:nvSpPr>
        <p:spPr/>
        <p:txBody>
          <a:bodyPr>
            <a:normAutofit/>
          </a:bodyPr>
          <a:lstStyle/>
          <a:p>
            <a:r>
              <a:rPr lang="en-GB" dirty="0" smtClean="0"/>
              <a:t>Have a walk around the room and have a look at the different ways other groups have represented this calculation.  </a:t>
            </a:r>
          </a:p>
          <a:p>
            <a:r>
              <a:rPr lang="en-GB" dirty="0" smtClean="0"/>
              <a:t>Did any of you have similar drawings?</a:t>
            </a:r>
          </a:p>
          <a:p>
            <a:r>
              <a:rPr lang="en-GB" dirty="0" smtClean="0"/>
              <a:t> Did you represent the calculation in different ways? </a:t>
            </a:r>
          </a:p>
          <a:p>
            <a:r>
              <a:rPr lang="en-GB" dirty="0" smtClean="0"/>
              <a:t>What did you learn? </a:t>
            </a:r>
            <a:endParaRPr lang="en-GB" dirty="0"/>
          </a:p>
          <a:p>
            <a:pPr marL="0" indent="0">
              <a:buNone/>
            </a:pPr>
            <a:r>
              <a:rPr lang="en-GB" dirty="0" smtClean="0"/>
              <a:t>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800600"/>
            <a:ext cx="3048000" cy="195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647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66" t="14422" r="20225" b="24925"/>
          <a:stretch/>
        </p:blipFill>
        <p:spPr bwMode="auto">
          <a:xfrm>
            <a:off x="152399" y="394771"/>
            <a:ext cx="8877093" cy="608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38" y="1295400"/>
            <a:ext cx="42291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91283"/>
            <a:ext cx="3257550" cy="183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86" y="4648200"/>
            <a:ext cx="4239995" cy="13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0815" y="4448379"/>
            <a:ext cx="3966719" cy="1548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472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Finally, let’s </a:t>
            </a:r>
            <a:r>
              <a:rPr lang="en-GB" dirty="0" smtClean="0">
                <a:solidFill>
                  <a:schemeClr val="accent6">
                    <a:lumMod val="75000"/>
                  </a:schemeClr>
                </a:solidFill>
                <a:latin typeface="Arial Black" panose="020B0A04020102020204" pitchFamily="34" charset="0"/>
              </a:rPr>
              <a:t>EXPLAIN</a:t>
            </a:r>
            <a:r>
              <a:rPr lang="en-GB" dirty="0" smtClean="0"/>
              <a:t>! </a:t>
            </a:r>
            <a:endParaRPr lang="en-GB" dirty="0"/>
          </a:p>
        </p:txBody>
      </p:sp>
      <p:sp>
        <p:nvSpPr>
          <p:cNvPr id="3" name="Content Placeholder 2"/>
          <p:cNvSpPr>
            <a:spLocks noGrp="1"/>
          </p:cNvSpPr>
          <p:nvPr>
            <p:ph idx="1"/>
          </p:nvPr>
        </p:nvSpPr>
        <p:spPr>
          <a:xfrm>
            <a:off x="457200" y="1524000"/>
            <a:ext cx="8534400" cy="4953000"/>
          </a:xfrm>
        </p:spPr>
        <p:txBody>
          <a:bodyPr>
            <a:normAutofit/>
          </a:bodyPr>
          <a:lstStyle/>
          <a:p>
            <a:pPr marL="0" indent="0" algn="ctr">
              <a:buNone/>
            </a:pPr>
            <a:endParaRPr lang="en-GB" sz="5200" dirty="0" smtClean="0"/>
          </a:p>
          <a:p>
            <a:pPr marL="0" indent="0" algn="ctr">
              <a:buNone/>
            </a:pPr>
            <a:r>
              <a:rPr lang="en-GB" sz="5200" dirty="0" smtClean="0"/>
              <a:t>18÷6=3</a:t>
            </a:r>
            <a:endParaRPr lang="en-GB" dirty="0"/>
          </a:p>
          <a:p>
            <a:pPr marL="0" indent="0">
              <a:buNone/>
            </a:pPr>
            <a:endParaRPr lang="en-GB" dirty="0" smtClean="0"/>
          </a:p>
          <a:p>
            <a:pPr marL="0" indent="0">
              <a:buNone/>
            </a:pPr>
            <a:endParaRPr lang="en-GB" dirty="0"/>
          </a:p>
          <a:p>
            <a:pPr marL="0" indent="0">
              <a:buNone/>
            </a:pPr>
            <a:r>
              <a:rPr lang="en-GB" dirty="0" smtClean="0"/>
              <a:t>Can your child verbalise and justify their thinking, following their exploration?  This is the depth that we are talking about. Once you verbally explain your reasoning, can you record in words?  </a:t>
            </a:r>
            <a:endParaRPr lang="en-GB" dirty="0"/>
          </a:p>
          <a:p>
            <a:pPr marL="0" indent="0">
              <a:buNone/>
            </a:pPr>
            <a:endParaRPr lang="en-GB" dirty="0"/>
          </a:p>
        </p:txBody>
      </p:sp>
    </p:spTree>
    <p:extLst>
      <p:ext uri="{BB962C8B-B14F-4D97-AF65-F5344CB8AC3E}">
        <p14:creationId xmlns:p14="http://schemas.microsoft.com/office/powerpoint/2010/main" val="644200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457200"/>
            <a:ext cx="878205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85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this session</a:t>
            </a:r>
            <a:endParaRPr lang="en-GB" dirty="0"/>
          </a:p>
        </p:txBody>
      </p:sp>
      <p:sp>
        <p:nvSpPr>
          <p:cNvPr id="3" name="Content Placeholder 2"/>
          <p:cNvSpPr>
            <a:spLocks noGrp="1"/>
          </p:cNvSpPr>
          <p:nvPr>
            <p:ph idx="1"/>
          </p:nvPr>
        </p:nvSpPr>
        <p:spPr>
          <a:xfrm>
            <a:off x="457200" y="1981200"/>
            <a:ext cx="8229600" cy="4144963"/>
          </a:xfrm>
        </p:spPr>
        <p:txBody>
          <a:bodyPr>
            <a:normAutofit/>
          </a:bodyPr>
          <a:lstStyle/>
          <a:p>
            <a:r>
              <a:rPr lang="en-GB" dirty="0" smtClean="0"/>
              <a:t>Familiarise yourselves with the concrete materials that we use </a:t>
            </a:r>
            <a:r>
              <a:rPr lang="en-GB" smtClean="0"/>
              <a:t>in school-CPA approach to maths</a:t>
            </a:r>
          </a:p>
          <a:p>
            <a:r>
              <a:rPr lang="en-GB"/>
              <a:t>New Calculation </a:t>
            </a:r>
            <a:r>
              <a:rPr lang="en-GB" smtClean="0"/>
              <a:t>Policy</a:t>
            </a:r>
            <a:endParaRPr lang="en-GB" dirty="0" smtClean="0"/>
          </a:p>
          <a:p>
            <a:r>
              <a:rPr lang="en-GB" smtClean="0"/>
              <a:t>Theory </a:t>
            </a:r>
            <a:r>
              <a:rPr lang="en-GB" dirty="0" smtClean="0"/>
              <a:t>- New National Curriculum </a:t>
            </a:r>
            <a:r>
              <a:rPr lang="en-GB" smtClean="0"/>
              <a:t>Approach </a:t>
            </a:r>
            <a:endParaRPr lang="en-GB" dirty="0" smtClean="0"/>
          </a:p>
          <a:p>
            <a:r>
              <a:rPr lang="en-GB" dirty="0" smtClean="0"/>
              <a:t>Mental </a:t>
            </a:r>
            <a:r>
              <a:rPr lang="en-GB" smtClean="0"/>
              <a:t>agility games/examples</a:t>
            </a:r>
            <a:r>
              <a:rPr lang="en-GB"/>
              <a:t> </a:t>
            </a:r>
            <a:r>
              <a:rPr lang="en-GB" smtClean="0"/>
              <a:t>for you to play with your child at home</a:t>
            </a:r>
            <a:endParaRPr lang="en-GB" dirty="0" smtClean="0"/>
          </a:p>
          <a:p>
            <a:endParaRPr lang="en-GB" dirty="0" smtClean="0"/>
          </a:p>
          <a:p>
            <a:pPr marL="0" indent="0">
              <a:buNone/>
            </a:pPr>
            <a:endParaRPr lang="en-GB" dirty="0" smtClean="0"/>
          </a:p>
          <a:p>
            <a:pPr marL="0" indent="0">
              <a:buNone/>
            </a:pPr>
            <a:r>
              <a:rPr lang="en-GB" dirty="0" smtClean="0"/>
              <a:t> </a:t>
            </a:r>
          </a:p>
          <a:p>
            <a:endParaRPr lang="en-GB" dirty="0"/>
          </a:p>
        </p:txBody>
      </p:sp>
    </p:spTree>
    <p:extLst>
      <p:ext uri="{BB962C8B-B14F-4D97-AF65-F5344CB8AC3E}">
        <p14:creationId xmlns:p14="http://schemas.microsoft.com/office/powerpoint/2010/main" val="280715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6">
                    <a:lumMod val="75000"/>
                  </a:schemeClr>
                </a:solidFill>
                <a:latin typeface="Arial Black" panose="020B0A04020102020204" pitchFamily="34" charset="0"/>
              </a:rPr>
              <a:t>ANSWER IT!</a:t>
            </a:r>
            <a:endParaRPr lang="en-GB" sz="4400" dirty="0">
              <a:solidFill>
                <a:schemeClr val="accent6">
                  <a:lumMod val="75000"/>
                </a:schemeClr>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GB" dirty="0" smtClean="0"/>
              <a:t>Going a level deeper now. Slight tweak in question choice. Can you use your answer to the previous question to solve this calculation?</a:t>
            </a:r>
          </a:p>
          <a:p>
            <a:pPr marL="0" indent="0">
              <a:buNone/>
            </a:pPr>
            <a:endParaRPr lang="en-GB" dirty="0" smtClean="0"/>
          </a:p>
          <a:p>
            <a:pPr marL="0" indent="0">
              <a:buNone/>
            </a:pPr>
            <a:r>
              <a:rPr lang="en-GB" dirty="0"/>
              <a:t>	</a:t>
            </a:r>
            <a:r>
              <a:rPr lang="en-GB" dirty="0" smtClean="0"/>
              <a:t>		</a:t>
            </a:r>
            <a:r>
              <a:rPr lang="en-GB" sz="5200" dirty="0" smtClean="0"/>
              <a:t>19÷6=</a:t>
            </a:r>
          </a:p>
          <a:p>
            <a:pPr marL="0" indent="0">
              <a:buNone/>
            </a:pPr>
            <a:endParaRPr lang="en-GB" sz="4000" dirty="0" smtClean="0"/>
          </a:p>
          <a:p>
            <a:pPr marL="0" indent="0">
              <a:buNone/>
            </a:pPr>
            <a:endParaRPr lang="en-GB" sz="4000" dirty="0" smtClean="0"/>
          </a:p>
          <a:p>
            <a:endParaRPr lang="en-GB" dirty="0"/>
          </a:p>
          <a:p>
            <a:endParaRPr lang="en-GB" dirty="0" smtClean="0"/>
          </a:p>
        </p:txBody>
      </p:sp>
    </p:spTree>
    <p:extLst>
      <p:ext uri="{BB962C8B-B14F-4D97-AF65-F5344CB8AC3E}">
        <p14:creationId xmlns:p14="http://schemas.microsoft.com/office/powerpoint/2010/main" val="524238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lumMod val="75000"/>
                  </a:schemeClr>
                </a:solidFill>
                <a:latin typeface="Arial Black" panose="020B0A04020102020204" pitchFamily="34" charset="0"/>
              </a:rPr>
              <a:t>PROVE IT!</a:t>
            </a:r>
            <a:endParaRPr lang="en-GB" dirty="0">
              <a:solidFill>
                <a:schemeClr val="accent6">
                  <a:lumMod val="75000"/>
                </a:schemeClr>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572000"/>
          </a:xfrm>
        </p:spPr>
        <p:txBody>
          <a:bodyPr>
            <a:normAutofit/>
          </a:bodyPr>
          <a:lstStyle/>
          <a:p>
            <a:pPr marL="0" indent="0">
              <a:buNone/>
            </a:pPr>
            <a:r>
              <a:rPr lang="en-GB" dirty="0"/>
              <a:t>How could we draw this calculation? </a:t>
            </a:r>
          </a:p>
          <a:p>
            <a:pPr marL="0" indent="0">
              <a:buNone/>
            </a:pPr>
            <a:r>
              <a:rPr lang="en-GB" dirty="0"/>
              <a:t>			</a:t>
            </a:r>
            <a:r>
              <a:rPr lang="en-GB" sz="4800" dirty="0"/>
              <a:t> </a:t>
            </a:r>
            <a:r>
              <a:rPr lang="en-GB" sz="4800" dirty="0" smtClean="0"/>
              <a:t>19÷6=</a:t>
            </a:r>
            <a:endParaRPr lang="en-GB" sz="4800" dirty="0"/>
          </a:p>
          <a:p>
            <a:pPr marL="0" indent="0">
              <a:buNone/>
            </a:pPr>
            <a:endParaRPr lang="en-GB" dirty="0"/>
          </a:p>
          <a:p>
            <a:pPr marL="0" indent="0" algn="ctr">
              <a:buNone/>
            </a:pPr>
            <a:r>
              <a:rPr lang="en-GB" dirty="0"/>
              <a:t>Now you must use the </a:t>
            </a:r>
            <a:r>
              <a:rPr lang="en-GB" sz="2800" dirty="0" smtClean="0">
                <a:solidFill>
                  <a:srgbClr val="00B0F0"/>
                </a:solidFill>
                <a:latin typeface="Arial Black" panose="020B0A04020102020204" pitchFamily="34" charset="0"/>
              </a:rPr>
              <a:t>manipulatives and draw a picture to </a:t>
            </a:r>
            <a:r>
              <a:rPr lang="en-GB" sz="2800" b="1" u="sng" dirty="0" smtClean="0">
                <a:solidFill>
                  <a:srgbClr val="00B0F0"/>
                </a:solidFill>
                <a:latin typeface="Arial Black" panose="020B0A04020102020204" pitchFamily="34" charset="0"/>
              </a:rPr>
              <a:t>PROVE</a:t>
            </a:r>
            <a:r>
              <a:rPr lang="en-GB" sz="2800" dirty="0" smtClean="0">
                <a:solidFill>
                  <a:srgbClr val="00B0F0"/>
                </a:solidFill>
                <a:latin typeface="Arial Black" panose="020B0A04020102020204" pitchFamily="34" charset="0"/>
              </a:rPr>
              <a:t> </a:t>
            </a:r>
            <a:r>
              <a:rPr lang="en-GB" dirty="0" smtClean="0">
                <a:solidFill>
                  <a:schemeClr val="tx1"/>
                </a:solidFill>
              </a:rPr>
              <a:t>your answer to this calculation is correct.</a:t>
            </a:r>
            <a:endParaRPr lang="en-GB" dirty="0"/>
          </a:p>
          <a:p>
            <a:endParaRPr lang="en-GB" dirty="0"/>
          </a:p>
        </p:txBody>
      </p:sp>
    </p:spTree>
    <p:extLst>
      <p:ext uri="{BB962C8B-B14F-4D97-AF65-F5344CB8AC3E}">
        <p14:creationId xmlns:p14="http://schemas.microsoft.com/office/powerpoint/2010/main" val="1590827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GB" dirty="0" smtClean="0"/>
              <a:t>Sharing is caring!</a:t>
            </a:r>
            <a:endParaRPr lang="en-GB" dirty="0"/>
          </a:p>
        </p:txBody>
      </p:sp>
      <p:sp>
        <p:nvSpPr>
          <p:cNvPr id="3" name="Content Placeholder 2"/>
          <p:cNvSpPr>
            <a:spLocks noGrp="1"/>
          </p:cNvSpPr>
          <p:nvPr>
            <p:ph idx="1"/>
          </p:nvPr>
        </p:nvSpPr>
        <p:spPr>
          <a:xfrm>
            <a:off x="457200" y="1295400"/>
            <a:ext cx="8229600" cy="4525963"/>
          </a:xfrm>
        </p:spPr>
        <p:txBody>
          <a:bodyPr/>
          <a:lstStyle/>
          <a:p>
            <a:r>
              <a:rPr lang="en-GB" dirty="0"/>
              <a:t>Have a walk around the </a:t>
            </a:r>
            <a:r>
              <a:rPr lang="en-GB" dirty="0" smtClean="0"/>
              <a:t>room. </a:t>
            </a:r>
            <a:endParaRPr lang="en-GB" dirty="0"/>
          </a:p>
          <a:p>
            <a:r>
              <a:rPr lang="en-GB" dirty="0" smtClean="0"/>
              <a:t>Did </a:t>
            </a:r>
            <a:r>
              <a:rPr lang="en-GB" dirty="0"/>
              <a:t>any of you have similar drawings? </a:t>
            </a:r>
            <a:endParaRPr lang="en-GB" dirty="0" smtClean="0"/>
          </a:p>
          <a:p>
            <a:r>
              <a:rPr lang="en-GB" dirty="0" smtClean="0"/>
              <a:t>Did </a:t>
            </a:r>
            <a:r>
              <a:rPr lang="en-GB" dirty="0"/>
              <a:t>you represent the calculation in different ways? </a:t>
            </a:r>
          </a:p>
          <a:p>
            <a:r>
              <a:rPr lang="en-GB" dirty="0" smtClean="0"/>
              <a:t>What </a:t>
            </a:r>
            <a:r>
              <a:rPr lang="en-GB" dirty="0"/>
              <a:t>did you learn? </a:t>
            </a:r>
          </a:p>
          <a:p>
            <a:endParaRPr lang="en-GB" dirty="0"/>
          </a:p>
        </p:txBody>
      </p:sp>
      <p:sp>
        <p:nvSpPr>
          <p:cNvPr id="4" name="AutoShape 2" descr="https://mikedavisfaia.files.wordpress.com/2013/06/sharing2-shutterstock_197563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010597"/>
            <a:ext cx="3886200" cy="169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000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600200"/>
          </a:xfrm>
        </p:spPr>
        <p:txBody>
          <a:bodyPr>
            <a:normAutofit/>
          </a:bodyPr>
          <a:lstStyle/>
          <a:p>
            <a:r>
              <a:rPr lang="en-GB" dirty="0" smtClean="0"/>
              <a:t>Finally, let’s </a:t>
            </a:r>
            <a:br>
              <a:rPr lang="en-GB" dirty="0" smtClean="0"/>
            </a:br>
            <a:r>
              <a:rPr lang="en-GB" dirty="0" smtClean="0">
                <a:solidFill>
                  <a:schemeClr val="accent6">
                    <a:lumMod val="75000"/>
                  </a:schemeClr>
                </a:solidFill>
                <a:latin typeface="Arial Black" panose="020B0A04020102020204" pitchFamily="34" charset="0"/>
              </a:rPr>
              <a:t>EXPLAIN IT</a:t>
            </a:r>
            <a:r>
              <a:rPr lang="en-GB" dirty="0" smtClean="0"/>
              <a:t>! </a:t>
            </a:r>
            <a:endParaRPr lang="en-GB" dirty="0"/>
          </a:p>
        </p:txBody>
      </p:sp>
      <p:sp>
        <p:nvSpPr>
          <p:cNvPr id="3" name="Content Placeholder 2"/>
          <p:cNvSpPr>
            <a:spLocks noGrp="1"/>
          </p:cNvSpPr>
          <p:nvPr>
            <p:ph idx="1"/>
          </p:nvPr>
        </p:nvSpPr>
        <p:spPr>
          <a:xfrm>
            <a:off x="457200" y="2209800"/>
            <a:ext cx="8229600" cy="4572000"/>
          </a:xfrm>
        </p:spPr>
        <p:txBody>
          <a:bodyPr>
            <a:normAutofit/>
          </a:bodyPr>
          <a:lstStyle/>
          <a:p>
            <a:pPr marL="0" indent="0" algn="ctr">
              <a:buNone/>
            </a:pPr>
            <a:r>
              <a:rPr lang="en-GB" sz="5200" dirty="0" smtClean="0"/>
              <a:t>19÷6= 3r1</a:t>
            </a:r>
            <a:endParaRPr lang="en-GB" dirty="0"/>
          </a:p>
          <a:p>
            <a:pPr marL="0" indent="0">
              <a:buNone/>
            </a:pPr>
            <a:r>
              <a:rPr lang="en-GB" dirty="0" smtClean="0"/>
              <a:t>.  </a:t>
            </a:r>
          </a:p>
          <a:p>
            <a:pPr marL="0" indent="0">
              <a:buNone/>
            </a:pPr>
            <a:endParaRPr lang="en-GB" dirty="0"/>
          </a:p>
          <a:p>
            <a:pPr marL="0" indent="0">
              <a:buNone/>
            </a:pPr>
            <a:r>
              <a:rPr lang="en-GB" dirty="0" smtClean="0"/>
              <a:t>This is the UNDERSTAND part of the session. Can your child verbalise and justify their thinking following their exploration?  This is the depth that we are talking about.  </a:t>
            </a:r>
            <a:endParaRPr lang="en-GB" dirty="0"/>
          </a:p>
          <a:p>
            <a:pPr marL="0" indent="0">
              <a:buNone/>
            </a:pPr>
            <a:endParaRPr lang="en-GB" dirty="0"/>
          </a:p>
        </p:txBody>
      </p:sp>
    </p:spTree>
    <p:extLst>
      <p:ext uri="{BB962C8B-B14F-4D97-AF65-F5344CB8AC3E}">
        <p14:creationId xmlns:p14="http://schemas.microsoft.com/office/powerpoint/2010/main" val="3272720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457200"/>
            <a:ext cx="878205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602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Greater depth - Reasoning</a:t>
            </a:r>
            <a:endParaRPr lang="en-GB" dirty="0"/>
          </a:p>
        </p:txBody>
      </p:sp>
      <p:sp>
        <p:nvSpPr>
          <p:cNvPr id="3" name="Content Placeholder 2"/>
          <p:cNvSpPr>
            <a:spLocks noGrp="1"/>
          </p:cNvSpPr>
          <p:nvPr>
            <p:ph idx="1"/>
          </p:nvPr>
        </p:nvSpPr>
        <p:spPr/>
        <p:txBody>
          <a:bodyPr/>
          <a:lstStyle/>
          <a:p>
            <a:pPr marL="0" indent="0">
              <a:buNone/>
            </a:pPr>
            <a:r>
              <a:rPr lang="en-GB" dirty="0" smtClean="0"/>
              <a:t>This is an example of a question we would use to encourage children to go to greater depth with their new learning:</a:t>
            </a:r>
          </a:p>
          <a:p>
            <a:pPr marL="0" indent="0">
              <a:buNone/>
            </a:pPr>
            <a:endParaRPr lang="en-GB" dirty="0" smtClean="0"/>
          </a:p>
          <a:p>
            <a:pPr marL="0" indent="0">
              <a:buNone/>
            </a:pPr>
            <a:endParaRPr lang="en-GB" dirty="0"/>
          </a:p>
        </p:txBody>
      </p:sp>
      <p:sp>
        <p:nvSpPr>
          <p:cNvPr id="4" name="Rounded Rectangular Callout 3"/>
          <p:cNvSpPr/>
          <p:nvPr/>
        </p:nvSpPr>
        <p:spPr>
          <a:xfrm>
            <a:off x="1524000" y="3048000"/>
            <a:ext cx="6096000" cy="2743200"/>
          </a:xfrm>
          <a:prstGeom prst="wedgeRoundRectCallout">
            <a:avLst>
              <a:gd name="adj1" fmla="val -49799"/>
              <a:gd name="adj2" fmla="val 716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mj-lt"/>
              </a:rPr>
              <a:t>I have a remainder of 1 – what could the calculation have been</a:t>
            </a:r>
            <a:r>
              <a:rPr lang="en-GB" sz="2400" dirty="0" smtClean="0">
                <a:solidFill>
                  <a:schemeClr val="tx1"/>
                </a:solidFill>
                <a:latin typeface="+mj-lt"/>
              </a:rPr>
              <a:t>?</a:t>
            </a:r>
          </a:p>
          <a:p>
            <a:endParaRPr lang="en-GB" sz="2400" dirty="0" smtClean="0">
              <a:solidFill>
                <a:schemeClr val="tx1"/>
              </a:solidFill>
              <a:latin typeface="+mj-lt"/>
            </a:endParaRPr>
          </a:p>
          <a:p>
            <a:r>
              <a:rPr lang="en-GB" sz="2400" dirty="0" smtClean="0">
                <a:solidFill>
                  <a:schemeClr val="tx1"/>
                </a:solidFill>
                <a:latin typeface="+mj-lt"/>
              </a:rPr>
              <a:t>Can </a:t>
            </a:r>
            <a:r>
              <a:rPr lang="en-GB" sz="2400" dirty="0">
                <a:solidFill>
                  <a:schemeClr val="tx1"/>
                </a:solidFill>
                <a:latin typeface="+mj-lt"/>
              </a:rPr>
              <a:t>you write another example? Can you write a word problem which would have a remainder of 1?</a:t>
            </a:r>
          </a:p>
        </p:txBody>
      </p:sp>
    </p:spTree>
    <p:extLst>
      <p:ext uri="{BB962C8B-B14F-4D97-AF65-F5344CB8AC3E}">
        <p14:creationId xmlns:p14="http://schemas.microsoft.com/office/powerpoint/2010/main" val="334780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nSpc>
                <a:spcPct val="100000"/>
              </a:lnSpc>
            </a:pPr>
            <a:r>
              <a:rPr lang="en-GB" sz="3600" dirty="0" smtClean="0"/>
              <a:t>Some of our suggestions to encourage mathematical reasoning at home</a:t>
            </a:r>
            <a:endParaRPr lang="en-GB" sz="3600"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en-GB" dirty="0"/>
              <a:t>S</a:t>
            </a:r>
            <a:r>
              <a:rPr lang="en-GB" dirty="0" smtClean="0"/>
              <a:t>ee maths in everything! </a:t>
            </a:r>
          </a:p>
          <a:p>
            <a:pPr marL="0" indent="0">
              <a:buNone/>
            </a:pPr>
            <a:endParaRPr lang="en-GB" dirty="0" smtClean="0"/>
          </a:p>
          <a:p>
            <a:pPr marL="0" indent="0">
              <a:buNone/>
            </a:pPr>
            <a:r>
              <a:rPr lang="en-GB" dirty="0" smtClean="0"/>
              <a:t>Use any manipulatives possible at home: buttons, pegs, rulers, pasta, pebbles, pens - whatever you come across!</a:t>
            </a:r>
          </a:p>
          <a:p>
            <a:pPr marL="0" indent="0">
              <a:buNone/>
            </a:pPr>
            <a:endParaRPr lang="en-GB" dirty="0" smtClean="0"/>
          </a:p>
          <a:p>
            <a:pPr marL="0" indent="0">
              <a:buNone/>
            </a:pPr>
            <a:r>
              <a:rPr lang="en-GB"/>
              <a:t>D</a:t>
            </a:r>
            <a:r>
              <a:rPr lang="en-GB" smtClean="0"/>
              <a:t>raw </a:t>
            </a:r>
            <a:r>
              <a:rPr lang="en-GB" dirty="0"/>
              <a:t>diagrams to prove answers are correct</a:t>
            </a:r>
          </a:p>
          <a:p>
            <a:pPr marL="0" indent="0">
              <a:buNone/>
            </a:pPr>
            <a:endParaRPr lang="en-GB" dirty="0"/>
          </a:p>
          <a:p>
            <a:pPr marL="0" indent="0">
              <a:buNone/>
            </a:pPr>
            <a:r>
              <a:rPr lang="en-GB" dirty="0" smtClean="0"/>
              <a:t>Have mathematical discussions – encourage your child to explain how they’ve answered a question and use mathematical language correctly to justify their thinking and try to explain why.</a:t>
            </a:r>
          </a:p>
          <a:p>
            <a:pPr marL="0" indent="0">
              <a:buNone/>
            </a:pPr>
            <a:endParaRPr lang="en-GB" dirty="0"/>
          </a:p>
          <a:p>
            <a:pPr marL="0" indent="0">
              <a:buNone/>
            </a:pPr>
            <a:r>
              <a:rPr lang="en-GB" dirty="0" smtClean="0"/>
              <a:t>Encourage them to see maths as something that anyone can be good at.</a:t>
            </a:r>
            <a:endParaRPr lang="en-GB" dirty="0"/>
          </a:p>
        </p:txBody>
      </p:sp>
    </p:spTree>
    <p:extLst>
      <p:ext uri="{BB962C8B-B14F-4D97-AF65-F5344CB8AC3E}">
        <p14:creationId xmlns:p14="http://schemas.microsoft.com/office/powerpoint/2010/main" val="2416450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lstStyle/>
          <a:p>
            <a:r>
              <a:rPr lang="en-GB" dirty="0" smtClean="0"/>
              <a:t>Websites</a:t>
            </a:r>
            <a:endParaRPr lang="en-GB" dirty="0"/>
          </a:p>
        </p:txBody>
      </p:sp>
      <p:sp>
        <p:nvSpPr>
          <p:cNvPr id="3" name="Content Placeholder 2"/>
          <p:cNvSpPr>
            <a:spLocks noGrp="1"/>
          </p:cNvSpPr>
          <p:nvPr>
            <p:ph idx="1"/>
          </p:nvPr>
        </p:nvSpPr>
        <p:spPr/>
        <p:txBody>
          <a:bodyPr/>
          <a:lstStyle/>
          <a:p>
            <a:endParaRPr lang="en-GB" dirty="0"/>
          </a:p>
          <a:p>
            <a:r>
              <a:rPr lang="en-GB" dirty="0"/>
              <a:t>There are various websites aimed at helping parents to support their children’s learning in maths. </a:t>
            </a:r>
            <a:endParaRPr lang="en-GB" dirty="0" smtClean="0"/>
          </a:p>
          <a:p>
            <a:pPr marL="0" indent="0">
              <a:buNone/>
            </a:pPr>
            <a:endParaRPr lang="en-GB" dirty="0"/>
          </a:p>
          <a:p>
            <a:pPr marL="0" indent="0">
              <a:buNone/>
            </a:pPr>
            <a:r>
              <a:rPr lang="en-GB" dirty="0"/>
              <a:t>• Oxford Owl has games, activities and a ‘jargon buster’ </a:t>
            </a:r>
            <a:r>
              <a:rPr lang="en-GB" dirty="0" smtClean="0"/>
              <a:t>– http</a:t>
            </a:r>
            <a:r>
              <a:rPr lang="en-GB" dirty="0"/>
              <a:t>://www.oxfordowl.co.uk/for-home/maths-owl/maths </a:t>
            </a:r>
            <a:endParaRPr lang="en-GB" dirty="0" smtClean="0"/>
          </a:p>
          <a:p>
            <a:pPr marL="0" indent="0">
              <a:buNone/>
            </a:pPr>
            <a:endParaRPr lang="en-GB" dirty="0"/>
          </a:p>
          <a:p>
            <a:pPr marL="0" indent="0">
              <a:buNone/>
            </a:pPr>
            <a:r>
              <a:rPr lang="en-GB" dirty="0"/>
              <a:t>• National Numeracy Parent Toolkit has tips and advice for different age groups - http://www.nnparenttoolkit.org.uk/</a:t>
            </a:r>
          </a:p>
          <a:p>
            <a:endParaRPr lang="en-GB" dirty="0"/>
          </a:p>
        </p:txBody>
      </p:sp>
    </p:spTree>
    <p:extLst>
      <p:ext uri="{BB962C8B-B14F-4D97-AF65-F5344CB8AC3E}">
        <p14:creationId xmlns:p14="http://schemas.microsoft.com/office/powerpoint/2010/main" val="1490818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8"/>
            <a:ext cx="8229600" cy="1828800"/>
          </a:xfrm>
        </p:spPr>
        <p:txBody>
          <a:bodyPr>
            <a:normAutofit fontScale="90000"/>
          </a:bodyPr>
          <a:lstStyle/>
          <a:p>
            <a:r>
              <a:rPr lang="en-GB" dirty="0" smtClean="0"/>
              <a:t/>
            </a:r>
            <a:br>
              <a:rPr lang="en-GB" dirty="0" smtClean="0"/>
            </a:br>
            <a:r>
              <a:rPr lang="en-GB" dirty="0" smtClean="0"/>
              <a:t>Thank </a:t>
            </a:r>
            <a:r>
              <a:rPr lang="en-GB" dirty="0"/>
              <a:t>you so much for coming this morning</a:t>
            </a:r>
            <a:r>
              <a:rPr lang="en-GB" dirty="0" smtClean="0"/>
              <a:t>.</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p:txBody>
      </p:sp>
      <p:sp>
        <p:nvSpPr>
          <p:cNvPr id="4" name="AutoShape 4" descr="http://actsfast.org.uk/wp-content/uploads/2015/11/thank-you-not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270" y="2971800"/>
            <a:ext cx="5105400"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38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30" t="15625" r="17757" b="22059"/>
          <a:stretch/>
        </p:blipFill>
        <p:spPr bwMode="auto">
          <a:xfrm>
            <a:off x="-38100" y="55179"/>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6200" y="1703411"/>
            <a:ext cx="1295400"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Pictorial</a:t>
            </a:r>
            <a:endParaRPr lang="en-GB" dirty="0">
              <a:latin typeface="Calibri" panose="020F0502020204030204" pitchFamily="34" charset="0"/>
              <a:cs typeface="Calibri" panose="020F0502020204030204" pitchFamily="34" charset="0"/>
            </a:endParaRPr>
          </a:p>
        </p:txBody>
      </p:sp>
      <p:sp>
        <p:nvSpPr>
          <p:cNvPr id="6" name="TextBox 5"/>
          <p:cNvSpPr txBox="1"/>
          <p:nvPr/>
        </p:nvSpPr>
        <p:spPr>
          <a:xfrm>
            <a:off x="7010400" y="1283732"/>
            <a:ext cx="1295400"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Abstract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79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011363"/>
          </a:xfrm>
        </p:spPr>
        <p:txBody>
          <a:bodyPr>
            <a:normAutofit/>
          </a:bodyPr>
          <a:lstStyle/>
          <a:p>
            <a:pPr marL="0" indent="0">
              <a:buNone/>
            </a:pPr>
            <a:r>
              <a:rPr lang="en-GB" sz="3200" dirty="0" smtClean="0"/>
              <a:t>Above is an example of the CPA approach to show the concept of multiplication.</a:t>
            </a:r>
            <a:endParaRPr lang="en-GB" sz="3200" dirty="0"/>
          </a:p>
        </p:txBody>
      </p:sp>
      <p:pic>
        <p:nvPicPr>
          <p:cNvPr id="1026" name="Picture 2" descr="Image result for cpa approach in mathematic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371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25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GB" sz="4000" dirty="0" smtClean="0"/>
              <a:t>New National Curriculum Approach</a:t>
            </a:r>
            <a:endParaRPr lang="en-GB" sz="4000" dirty="0"/>
          </a:p>
        </p:txBody>
      </p:sp>
      <p:sp>
        <p:nvSpPr>
          <p:cNvPr id="3" name="Content Placeholder 2"/>
          <p:cNvSpPr>
            <a:spLocks noGrp="1"/>
          </p:cNvSpPr>
          <p:nvPr>
            <p:ph idx="1"/>
          </p:nvPr>
        </p:nvSpPr>
        <p:spPr>
          <a:xfrm>
            <a:off x="228600" y="609600"/>
            <a:ext cx="8915400" cy="5516563"/>
          </a:xfrm>
        </p:spPr>
        <p:txBody>
          <a:bodyPr>
            <a:normAutofit/>
          </a:bodyPr>
          <a:lstStyle/>
          <a:p>
            <a:r>
              <a:rPr lang="en-GB" dirty="0" smtClean="0"/>
              <a:t>Focus of the new curriculum is on DEPTH not BREADTH.  The buzz word for this is ‘mastery’.    </a:t>
            </a:r>
            <a:endParaRPr lang="en-GB" dirty="0"/>
          </a:p>
        </p:txBody>
      </p:sp>
      <p:pic>
        <p:nvPicPr>
          <p:cNvPr id="5" name="Picture 4"/>
          <p:cNvPicPr/>
          <p:nvPr/>
        </p:nvPicPr>
        <p:blipFill rotWithShape="1">
          <a:blip r:embed="rId2"/>
          <a:srcRect l="19591" t="14773" r="18228" b="7954"/>
          <a:stretch/>
        </p:blipFill>
        <p:spPr bwMode="auto">
          <a:xfrm>
            <a:off x="457200" y="1447800"/>
            <a:ext cx="8305800" cy="54102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343400" y="6506308"/>
            <a:ext cx="1981200" cy="338554"/>
          </a:xfrm>
          <a:prstGeom prst="rect">
            <a:avLst/>
          </a:prstGeom>
        </p:spPr>
        <p:txBody>
          <a:bodyPr wrap="square">
            <a:spAutoFit/>
          </a:bodyPr>
          <a:lstStyle/>
          <a:p>
            <a:r>
              <a:rPr lang="en-GB" sz="800" dirty="0">
                <a:hlinkClick r:id="rId3"/>
              </a:rPr>
              <a:t>https://www.activelearnprimary.co.uk/resource/501952</a:t>
            </a:r>
            <a:r>
              <a:rPr lang="en-GB" sz="800" dirty="0"/>
              <a:t> </a:t>
            </a:r>
          </a:p>
        </p:txBody>
      </p:sp>
    </p:spTree>
    <p:extLst>
      <p:ext uri="{BB962C8B-B14F-4D97-AF65-F5344CB8AC3E}">
        <p14:creationId xmlns:p14="http://schemas.microsoft.com/office/powerpoint/2010/main" val="2084619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a:t>The national curriculum for mathematics aims to </a:t>
            </a:r>
            <a:r>
              <a:rPr lang="en-GB" dirty="0" smtClean="0"/>
              <a:t>ensure </a:t>
            </a:r>
            <a:r>
              <a:rPr lang="en-GB" dirty="0"/>
              <a:t>that all pupils: </a:t>
            </a:r>
            <a:endParaRPr lang="en-GB" dirty="0" smtClean="0"/>
          </a:p>
          <a:p>
            <a:r>
              <a:rPr lang="en-GB" dirty="0" smtClean="0"/>
              <a:t> </a:t>
            </a:r>
            <a:r>
              <a:rPr lang="en-GB" dirty="0"/>
              <a:t>become </a:t>
            </a:r>
            <a:r>
              <a:rPr lang="en-GB" b="1" dirty="0"/>
              <a:t>fluent </a:t>
            </a:r>
            <a:r>
              <a:rPr lang="en-GB" dirty="0"/>
              <a:t>in the </a:t>
            </a:r>
            <a:r>
              <a:rPr lang="en-GB" b="1" dirty="0"/>
              <a:t>fundamentals </a:t>
            </a:r>
            <a:r>
              <a:rPr lang="en-GB" dirty="0"/>
              <a:t>of mathematics, including through </a:t>
            </a:r>
            <a:r>
              <a:rPr lang="en-GB" b="1" dirty="0"/>
              <a:t>varied and frequent practice </a:t>
            </a:r>
            <a:r>
              <a:rPr lang="en-GB" dirty="0"/>
              <a:t>with </a:t>
            </a:r>
            <a:r>
              <a:rPr lang="en-GB" b="1" dirty="0"/>
              <a:t>increasingly complex problems </a:t>
            </a:r>
            <a:r>
              <a:rPr lang="en-GB" dirty="0"/>
              <a:t>over time, so that pupils develop </a:t>
            </a:r>
            <a:r>
              <a:rPr lang="en-GB" b="1" dirty="0"/>
              <a:t>conceptual understanding </a:t>
            </a:r>
            <a:r>
              <a:rPr lang="en-GB" dirty="0"/>
              <a:t>and the ability to </a:t>
            </a:r>
            <a:r>
              <a:rPr lang="en-GB" b="1" dirty="0"/>
              <a:t>recall and apply knowledge </a:t>
            </a:r>
            <a:r>
              <a:rPr lang="en-GB" dirty="0"/>
              <a:t>rapidly and accurately. </a:t>
            </a:r>
          </a:p>
          <a:p>
            <a:endParaRPr lang="en-GB" dirty="0"/>
          </a:p>
        </p:txBody>
      </p:sp>
    </p:spTree>
    <p:extLst>
      <p:ext uri="{BB962C8B-B14F-4D97-AF65-F5344CB8AC3E}">
        <p14:creationId xmlns:p14="http://schemas.microsoft.com/office/powerpoint/2010/main" val="1776980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a:t>The national curriculum for mathematics aims to </a:t>
            </a:r>
            <a:r>
              <a:rPr lang="en-GB" dirty="0" smtClean="0"/>
              <a:t>ensure </a:t>
            </a:r>
            <a:r>
              <a:rPr lang="en-GB" dirty="0"/>
              <a:t>that all pupils: </a:t>
            </a:r>
          </a:p>
          <a:p>
            <a:r>
              <a:rPr lang="en-GB" b="1" dirty="0" smtClean="0"/>
              <a:t>reason </a:t>
            </a:r>
            <a:r>
              <a:rPr lang="en-GB" b="1" dirty="0"/>
              <a:t>mathematically </a:t>
            </a:r>
            <a:r>
              <a:rPr lang="en-GB" dirty="0"/>
              <a:t>by following a </a:t>
            </a:r>
            <a:r>
              <a:rPr lang="en-GB" b="1" dirty="0"/>
              <a:t>line of enquiry</a:t>
            </a:r>
            <a:r>
              <a:rPr lang="en-GB" dirty="0"/>
              <a:t>, </a:t>
            </a:r>
            <a:r>
              <a:rPr lang="en-GB" b="1" dirty="0"/>
              <a:t>conjecturing </a:t>
            </a:r>
            <a:r>
              <a:rPr lang="en-GB" dirty="0" smtClean="0"/>
              <a:t>relationships and </a:t>
            </a:r>
            <a:r>
              <a:rPr lang="en-GB" b="1" dirty="0" smtClean="0"/>
              <a:t>generalisations</a:t>
            </a:r>
            <a:r>
              <a:rPr lang="en-GB" dirty="0" smtClean="0"/>
              <a:t>, </a:t>
            </a:r>
            <a:r>
              <a:rPr lang="en-GB" dirty="0"/>
              <a:t>and developing an </a:t>
            </a:r>
            <a:r>
              <a:rPr lang="en-GB" b="1" dirty="0"/>
              <a:t>argument</a:t>
            </a:r>
            <a:r>
              <a:rPr lang="en-GB" dirty="0"/>
              <a:t>, </a:t>
            </a:r>
            <a:r>
              <a:rPr lang="en-GB" b="1" dirty="0"/>
              <a:t>justification </a:t>
            </a:r>
            <a:r>
              <a:rPr lang="en-GB" dirty="0"/>
              <a:t>or </a:t>
            </a:r>
            <a:r>
              <a:rPr lang="en-GB" b="1" dirty="0"/>
              <a:t>proof </a:t>
            </a:r>
            <a:r>
              <a:rPr lang="en-GB" dirty="0"/>
              <a:t>using mathematical language.</a:t>
            </a:r>
          </a:p>
          <a:p>
            <a:pPr marL="0" indent="0">
              <a:buNone/>
            </a:pPr>
            <a:endParaRPr lang="en-GB" dirty="0"/>
          </a:p>
        </p:txBody>
      </p:sp>
    </p:spTree>
    <p:extLst>
      <p:ext uri="{BB962C8B-B14F-4D97-AF65-F5344CB8AC3E}">
        <p14:creationId xmlns:p14="http://schemas.microsoft.com/office/powerpoint/2010/main" val="4175230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Number Fluency</a:t>
            </a:r>
            <a:endParaRPr lang="en-GB" dirty="0"/>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pPr marL="0" indent="0">
              <a:buNone/>
            </a:pPr>
            <a:r>
              <a:rPr lang="en-GB" b="1" dirty="0"/>
              <a:t>Number fluency </a:t>
            </a:r>
            <a:endParaRPr lang="en-GB" b="1" dirty="0" smtClean="0"/>
          </a:p>
          <a:p>
            <a:pPr marL="0" indent="0">
              <a:buNone/>
            </a:pPr>
            <a:r>
              <a:rPr lang="en-GB" dirty="0"/>
              <a:t>In the new National Curriculum, there is a greater emphasis on arithmetic, including both written and mental calculations.</a:t>
            </a:r>
          </a:p>
          <a:p>
            <a:pPr marL="0" indent="0">
              <a:buNone/>
            </a:pPr>
            <a:r>
              <a:rPr lang="en-GB" dirty="0"/>
              <a:t>By the age of 9, children will be expected to know all times tables up to x12.</a:t>
            </a:r>
          </a:p>
          <a:p>
            <a:pPr marL="0" indent="0">
              <a:buNone/>
            </a:pPr>
            <a:endParaRPr lang="en-GB" dirty="0"/>
          </a:p>
          <a:p>
            <a:pPr marL="0" indent="0">
              <a:buNone/>
            </a:pPr>
            <a:r>
              <a:rPr lang="en-GB" dirty="0" smtClean="0"/>
              <a:t>Three </a:t>
            </a:r>
            <a:r>
              <a:rPr lang="en-GB" dirty="0"/>
              <a:t>key goals – efficiency, accuracy and flexibility. </a:t>
            </a:r>
          </a:p>
          <a:p>
            <a:pPr marL="0" indent="0">
              <a:buNone/>
            </a:pPr>
            <a:r>
              <a:rPr lang="en-GB" dirty="0"/>
              <a:t>• </a:t>
            </a:r>
            <a:r>
              <a:rPr lang="en-GB" b="1" dirty="0"/>
              <a:t>Efficiency </a:t>
            </a:r>
            <a:r>
              <a:rPr lang="en-GB" dirty="0"/>
              <a:t>– children have strategies that they understand, that don’t have too many steps, where they can keep track of their working etc. </a:t>
            </a:r>
          </a:p>
          <a:p>
            <a:pPr marL="0" indent="0">
              <a:buNone/>
            </a:pPr>
            <a:r>
              <a:rPr lang="en-GB" dirty="0"/>
              <a:t>• </a:t>
            </a:r>
            <a:r>
              <a:rPr lang="en-GB" b="1" dirty="0"/>
              <a:t>Accuracy </a:t>
            </a:r>
            <a:r>
              <a:rPr lang="en-GB" dirty="0"/>
              <a:t>– children can record carefully, use known facts correctly and check their answers. </a:t>
            </a:r>
          </a:p>
          <a:p>
            <a:pPr marL="0" indent="0">
              <a:buNone/>
            </a:pPr>
            <a:r>
              <a:rPr lang="en-GB" dirty="0"/>
              <a:t>• </a:t>
            </a:r>
            <a:r>
              <a:rPr lang="en-GB" b="1" dirty="0"/>
              <a:t>Flexibility </a:t>
            </a:r>
            <a:r>
              <a:rPr lang="en-GB" dirty="0"/>
              <a:t>– children can choose appropriate skills and strategies to solve problems</a:t>
            </a:r>
            <a:r>
              <a:rPr lang="en-GB" dirty="0" smtClean="0"/>
              <a:t>.</a:t>
            </a:r>
          </a:p>
        </p:txBody>
      </p:sp>
    </p:spTree>
    <p:extLst>
      <p:ext uri="{BB962C8B-B14F-4D97-AF65-F5344CB8AC3E}">
        <p14:creationId xmlns:p14="http://schemas.microsoft.com/office/powerpoint/2010/main" val="1039660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524000"/>
          </a:xfrm>
        </p:spPr>
        <p:txBody>
          <a:bodyPr/>
          <a:lstStyle/>
          <a:p>
            <a:r>
              <a:rPr lang="en-GB" dirty="0" smtClean="0"/>
              <a:t/>
            </a:r>
            <a:br>
              <a:rPr lang="en-GB" dirty="0" smtClean="0"/>
            </a:br>
            <a:r>
              <a:rPr lang="en-GB" dirty="0" smtClean="0"/>
              <a:t>Shut the Box</a:t>
            </a:r>
            <a:br>
              <a:rPr lang="en-GB" dirty="0" smtClean="0"/>
            </a:br>
            <a:endParaRPr lang="en-GB" sz="1600" dirty="0"/>
          </a:p>
        </p:txBody>
      </p:sp>
      <p:pic>
        <p:nvPicPr>
          <p:cNvPr id="6146" name="Picture 2" descr="Image result for shut th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536185"/>
            <a:ext cx="4521200" cy="3169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295400"/>
            <a:ext cx="8382000" cy="2308324"/>
          </a:xfrm>
          <a:prstGeom prst="rect">
            <a:avLst/>
          </a:prstGeom>
          <a:noFill/>
        </p:spPr>
        <p:txBody>
          <a:bodyPr wrap="square" rtlCol="0">
            <a:spAutoFit/>
          </a:bodyPr>
          <a:lstStyle/>
          <a:p>
            <a:r>
              <a:rPr lang="en-GB" dirty="0" smtClean="0">
                <a:latin typeface="+mj-lt"/>
              </a:rPr>
              <a:t>Roll two dice and add the numbers indicated. You can then choose to close the total or any pair of digits that add to make that total.</a:t>
            </a:r>
          </a:p>
          <a:p>
            <a:r>
              <a:rPr lang="en-GB" dirty="0" smtClean="0">
                <a:latin typeface="+mj-lt"/>
              </a:rPr>
              <a:t>For example, if you roll 2 and 5, you can choose to close 7 OR 2 and 5 OR 1 and 6 OR 3 and 4.</a:t>
            </a:r>
          </a:p>
          <a:p>
            <a:endParaRPr lang="en-GB" dirty="0" smtClean="0">
              <a:latin typeface="+mj-lt"/>
            </a:endParaRPr>
          </a:p>
          <a:p>
            <a:r>
              <a:rPr lang="en-GB" dirty="0" smtClean="0">
                <a:latin typeface="+mj-lt"/>
              </a:rPr>
              <a:t>Continue until a player rolls a total and cannot close anymore of their numbers. Then the </a:t>
            </a:r>
            <a:r>
              <a:rPr lang="en-GB" dirty="0">
                <a:latin typeface="+mj-lt"/>
              </a:rPr>
              <a:t>winner is </a:t>
            </a:r>
            <a:r>
              <a:rPr lang="en-GB" dirty="0" smtClean="0">
                <a:latin typeface="+mj-lt"/>
              </a:rPr>
              <a:t>the </a:t>
            </a:r>
            <a:r>
              <a:rPr lang="en-GB" dirty="0">
                <a:latin typeface="+mj-lt"/>
              </a:rPr>
              <a:t>person </a:t>
            </a:r>
            <a:r>
              <a:rPr lang="en-GB" dirty="0" smtClean="0">
                <a:latin typeface="+mj-lt"/>
              </a:rPr>
              <a:t>who has the </a:t>
            </a:r>
            <a:r>
              <a:rPr lang="en-GB" dirty="0">
                <a:latin typeface="+mj-lt"/>
              </a:rPr>
              <a:t>lowest score at the end of the game. </a:t>
            </a:r>
          </a:p>
        </p:txBody>
      </p:sp>
    </p:spTree>
    <p:extLst>
      <p:ext uri="{BB962C8B-B14F-4D97-AF65-F5344CB8AC3E}">
        <p14:creationId xmlns:p14="http://schemas.microsoft.com/office/powerpoint/2010/main" val="774657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356</TotalTime>
  <Words>865</Words>
  <Application>Microsoft Office PowerPoint</Application>
  <PresentationFormat>On-screen Show (4:3)</PresentationFormat>
  <Paragraphs>111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Century Gothic</vt:lpstr>
      <vt:lpstr>Courier New</vt:lpstr>
      <vt:lpstr>Palatino Linotype</vt:lpstr>
      <vt:lpstr>Executive</vt:lpstr>
      <vt:lpstr>Maths Workshop 3rd May 2018 </vt:lpstr>
      <vt:lpstr>Aim of this session</vt:lpstr>
      <vt:lpstr>PowerPoint Presentation</vt:lpstr>
      <vt:lpstr>PowerPoint Presentation</vt:lpstr>
      <vt:lpstr>New National Curriculum Approach</vt:lpstr>
      <vt:lpstr>Aims</vt:lpstr>
      <vt:lpstr>Aims</vt:lpstr>
      <vt:lpstr>Number Fluency</vt:lpstr>
      <vt:lpstr> Shut the Box </vt:lpstr>
      <vt:lpstr>Roll 5 Dice</vt:lpstr>
      <vt:lpstr>Go A.P.E.</vt:lpstr>
      <vt:lpstr>PowerPoint Presentation</vt:lpstr>
      <vt:lpstr>PowerPoint Presentation</vt:lpstr>
      <vt:lpstr> ANSWER IT!</vt:lpstr>
      <vt:lpstr>PROVE IT!</vt:lpstr>
      <vt:lpstr>Sharing is caring!</vt:lpstr>
      <vt:lpstr>PowerPoint Presentation</vt:lpstr>
      <vt:lpstr>Finally, let’s EXPLAIN! </vt:lpstr>
      <vt:lpstr>PowerPoint Presentation</vt:lpstr>
      <vt:lpstr>ANSWER IT!</vt:lpstr>
      <vt:lpstr>PROVE IT!</vt:lpstr>
      <vt:lpstr>Sharing is caring!</vt:lpstr>
      <vt:lpstr>Finally, let’s  EXPLAIN IT! </vt:lpstr>
      <vt:lpstr>PowerPoint Presentation</vt:lpstr>
      <vt:lpstr>Greater depth - Reasoning</vt:lpstr>
      <vt:lpstr>Some of our suggestions to encourage mathematical reasoning at home</vt:lpstr>
      <vt:lpstr>Websites</vt:lpstr>
      <vt:lpstr> Thank you so much for coming this morning.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Workshop 20th May 2016</dc:title>
  <dc:creator>ACannon</dc:creator>
  <cp:lastModifiedBy>Vickie Gillanders</cp:lastModifiedBy>
  <cp:revision>41</cp:revision>
  <cp:lastPrinted>2017-05-19T07:03:25Z</cp:lastPrinted>
  <dcterms:created xsi:type="dcterms:W3CDTF">2006-08-16T00:00:00Z</dcterms:created>
  <dcterms:modified xsi:type="dcterms:W3CDTF">2018-10-10T08:47:09Z</dcterms:modified>
</cp:coreProperties>
</file>