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6" r:id="rId19"/>
    <p:sldId id="272" r:id="rId20"/>
    <p:sldId id="273" r:id="rId21"/>
    <p:sldId id="274" r:id="rId22"/>
    <p:sldId id="275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games.com/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www.woodlands.kent.sch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m/bitesize/subjects/zjxhfg8" TargetMode="External"/><Relationship Id="rId5" Type="http://schemas.openxmlformats.org/officeDocument/2006/relationships/hyperlink" Target="http://www.sumdog.com/" TargetMode="External"/><Relationship Id="rId4" Type="http://schemas.openxmlformats.org/officeDocument/2006/relationships/hyperlink" Target="http://www.mathsisfun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Times Tables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February 2019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39" y="449939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Product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product is the answer you get when you multiply two or more </a:t>
            </a:r>
            <a:r>
              <a:rPr lang="en-GB" dirty="0" smtClean="0"/>
              <a:t>numbers together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2752725"/>
            <a:ext cx="3381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Array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array is a visual representation of a multiplication </a:t>
            </a:r>
            <a:endParaRPr lang="en-GB" dirty="0" smtClean="0"/>
          </a:p>
          <a:p>
            <a:r>
              <a:rPr lang="en-GB" dirty="0" smtClean="0"/>
              <a:t>Shown </a:t>
            </a:r>
            <a:r>
              <a:rPr lang="en-GB" dirty="0"/>
              <a:t>are 5 columns of 3 with 15 in total </a:t>
            </a:r>
            <a:endParaRPr lang="en-GB" dirty="0" smtClean="0"/>
          </a:p>
          <a:p>
            <a:r>
              <a:rPr lang="en-GB" dirty="0" smtClean="0"/>
              <a:t>So </a:t>
            </a:r>
            <a:r>
              <a:rPr lang="en-GB" dirty="0"/>
              <a:t>5 x 3 = 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309" y="3432464"/>
            <a:ext cx="228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Looking for patterns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Being able to spot patterns in numbers is an important skill and can also help with learning tables. Children can investigate these multiplication rules: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Odd number x odd number = odd number (E.g. 3 </a:t>
            </a:r>
            <a:r>
              <a:rPr lang="en-GB" dirty="0" smtClean="0"/>
              <a:t>x 5 </a:t>
            </a:r>
            <a:r>
              <a:rPr lang="en-GB" dirty="0"/>
              <a:t>= 15)</a:t>
            </a:r>
          </a:p>
          <a:p>
            <a:r>
              <a:rPr lang="en-GB" dirty="0" smtClean="0"/>
              <a:t>Even </a:t>
            </a:r>
            <a:r>
              <a:rPr lang="en-GB" dirty="0"/>
              <a:t>number x even number = even number (E.g. 4</a:t>
            </a:r>
            <a:r>
              <a:rPr lang="en-GB" dirty="0" smtClean="0"/>
              <a:t>x </a:t>
            </a:r>
            <a:r>
              <a:rPr lang="en-GB" dirty="0"/>
              <a:t>6 = 24)</a:t>
            </a:r>
          </a:p>
          <a:p>
            <a:r>
              <a:rPr lang="en-GB" dirty="0" smtClean="0"/>
              <a:t>Odd </a:t>
            </a:r>
            <a:r>
              <a:rPr lang="en-GB" dirty="0"/>
              <a:t>number x even number = even number (E.g. </a:t>
            </a:r>
            <a:r>
              <a:rPr lang="en-GB" dirty="0" smtClean="0"/>
              <a:t>3 x </a:t>
            </a:r>
            <a:r>
              <a:rPr lang="en-GB" dirty="0"/>
              <a:t>6 = 18)</a:t>
            </a:r>
          </a:p>
        </p:txBody>
      </p:sp>
    </p:spTree>
    <p:extLst>
      <p:ext uri="{BB962C8B-B14F-4D97-AF65-F5344CB8AC3E}">
        <p14:creationId xmlns:p14="http://schemas.microsoft.com/office/powerpoint/2010/main" val="14787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Finding patterns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Colour multiples on a 100 </a:t>
            </a:r>
            <a:r>
              <a:rPr lang="en-GB" dirty="0" smtClean="0"/>
              <a:t>square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363" y="2791691"/>
            <a:ext cx="4715309" cy="36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Patterns with multiples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Writing statements 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915" y="2025361"/>
            <a:ext cx="5147830" cy="41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Tips and Tricks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x4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sz="3600" b="1" dirty="0" smtClean="0"/>
              <a:t>To multiply by 4 we </a:t>
            </a:r>
            <a:r>
              <a:rPr lang="en-GB" sz="3600" b="1" dirty="0"/>
              <a:t>can double and double again</a:t>
            </a:r>
            <a:r>
              <a:rPr lang="en-GB" sz="3600" b="1" dirty="0" smtClean="0"/>
              <a:t>:</a:t>
            </a:r>
          </a:p>
          <a:p>
            <a:pPr marL="0" indent="0">
              <a:buNone/>
            </a:pPr>
            <a:r>
              <a:rPr lang="en-GB" sz="3600" b="1" dirty="0" smtClean="0"/>
              <a:t>EXAMPLE  </a:t>
            </a:r>
            <a:r>
              <a:rPr lang="en-GB" sz="3600" b="1" dirty="0"/>
              <a:t>6 x 4 =  </a:t>
            </a:r>
            <a:endParaRPr lang="en-GB" sz="3600" b="1" dirty="0" smtClean="0"/>
          </a:p>
          <a:p>
            <a:pPr marL="0" indent="0">
              <a:buNone/>
            </a:pPr>
            <a:r>
              <a:rPr lang="en-GB" sz="3600" b="1" dirty="0" smtClean="0"/>
              <a:t>Double </a:t>
            </a:r>
            <a:r>
              <a:rPr lang="en-GB" sz="3600" b="1" dirty="0"/>
              <a:t>6 is 12 </a:t>
            </a:r>
          </a:p>
          <a:p>
            <a:pPr marL="0" indent="0">
              <a:buNone/>
            </a:pPr>
            <a:r>
              <a:rPr lang="en-GB" sz="3600" b="1" dirty="0" smtClean="0"/>
              <a:t>Double </a:t>
            </a:r>
            <a:r>
              <a:rPr lang="en-GB" sz="3600" b="1" dirty="0"/>
              <a:t>12 is 24 </a:t>
            </a:r>
            <a:endParaRPr lang="en-GB" sz="3600" b="1" dirty="0" smtClean="0"/>
          </a:p>
          <a:p>
            <a:pPr marL="0" indent="0">
              <a:buNone/>
            </a:pPr>
            <a:r>
              <a:rPr lang="en-GB" sz="3600" b="1" dirty="0" smtClean="0"/>
              <a:t> </a:t>
            </a:r>
            <a:r>
              <a:rPr lang="en-GB" sz="3600" b="1" dirty="0"/>
              <a:t>So 6 x 4 = 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419" y="15240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Tips and Tricks</a:t>
            </a:r>
            <a:br>
              <a:rPr lang="en-GB" b="1" dirty="0" smtClean="0"/>
            </a:br>
            <a:r>
              <a:rPr lang="en-GB" b="1" dirty="0" smtClean="0"/>
              <a:t>x9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Works </a:t>
            </a:r>
            <a:r>
              <a:rPr lang="en-GB" dirty="0"/>
              <a:t>for up to 10 x 9 </a:t>
            </a:r>
            <a:endParaRPr lang="en-GB" dirty="0" smtClean="0"/>
          </a:p>
          <a:p>
            <a:r>
              <a:rPr lang="en-GB" dirty="0" smtClean="0"/>
              <a:t>Put </a:t>
            </a:r>
            <a:r>
              <a:rPr lang="en-GB" dirty="0"/>
              <a:t>the finger down for the multiple, e.g. 3 for 3 x 9.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fingers to the left of the put down finger are the tens (2), the fingers to the right are the ones (7) </a:t>
            </a:r>
            <a:endParaRPr lang="en-GB" dirty="0" smtClean="0"/>
          </a:p>
          <a:p>
            <a:r>
              <a:rPr lang="en-GB" dirty="0" smtClean="0"/>
              <a:t>3 </a:t>
            </a:r>
            <a:r>
              <a:rPr lang="en-GB" dirty="0"/>
              <a:t>x 9 = 27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128" y="152400"/>
            <a:ext cx="214312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239" y="4165022"/>
            <a:ext cx="4323052" cy="26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11 x A Lovely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 X 11 = 11 </a:t>
            </a:r>
            <a:endParaRPr lang="en-GB" dirty="0" smtClean="0"/>
          </a:p>
          <a:p>
            <a:r>
              <a:rPr lang="en-GB" dirty="0" smtClean="0"/>
              <a:t>2 </a:t>
            </a:r>
            <a:r>
              <a:rPr lang="en-GB" dirty="0"/>
              <a:t>X 11 = </a:t>
            </a:r>
            <a:r>
              <a:rPr lang="en-GB" dirty="0" smtClean="0"/>
              <a:t>22</a:t>
            </a:r>
          </a:p>
          <a:p>
            <a:r>
              <a:rPr lang="en-GB" dirty="0" smtClean="0"/>
              <a:t> </a:t>
            </a:r>
            <a:r>
              <a:rPr lang="en-GB" dirty="0"/>
              <a:t>3 X 11 = </a:t>
            </a:r>
            <a:r>
              <a:rPr lang="en-GB" dirty="0" smtClean="0"/>
              <a:t>33</a:t>
            </a:r>
          </a:p>
          <a:p>
            <a:r>
              <a:rPr lang="en-GB" dirty="0" smtClean="0"/>
              <a:t> </a:t>
            </a:r>
            <a:r>
              <a:rPr lang="en-GB" dirty="0"/>
              <a:t>4 X 11 = 44 </a:t>
            </a:r>
            <a:endParaRPr lang="en-GB" dirty="0" smtClean="0"/>
          </a:p>
          <a:p>
            <a:r>
              <a:rPr lang="en-GB" dirty="0" smtClean="0"/>
              <a:t>5 </a:t>
            </a:r>
            <a:r>
              <a:rPr lang="en-GB" dirty="0"/>
              <a:t>X 11 = 55 </a:t>
            </a:r>
            <a:endParaRPr lang="en-GB" dirty="0" smtClean="0"/>
          </a:p>
          <a:p>
            <a:r>
              <a:rPr lang="en-GB" dirty="0" smtClean="0"/>
              <a:t>6 </a:t>
            </a:r>
            <a:r>
              <a:rPr lang="en-GB" dirty="0"/>
              <a:t>X 11 = 66 </a:t>
            </a:r>
            <a:endParaRPr lang="en-GB" dirty="0" smtClean="0"/>
          </a:p>
          <a:p>
            <a:r>
              <a:rPr lang="en-GB" dirty="0" smtClean="0"/>
              <a:t>7 </a:t>
            </a:r>
            <a:r>
              <a:rPr lang="en-GB" dirty="0"/>
              <a:t>X 11 = </a:t>
            </a:r>
            <a:r>
              <a:rPr lang="en-GB" dirty="0" smtClean="0"/>
              <a:t>77</a:t>
            </a:r>
          </a:p>
          <a:p>
            <a:r>
              <a:rPr lang="en-GB" dirty="0" smtClean="0"/>
              <a:t> </a:t>
            </a:r>
            <a:r>
              <a:rPr lang="en-GB" dirty="0"/>
              <a:t>8 X 11 = 88 </a:t>
            </a:r>
            <a:endParaRPr lang="en-GB" dirty="0" smtClean="0"/>
          </a:p>
          <a:p>
            <a:r>
              <a:rPr lang="en-GB" dirty="0" smtClean="0"/>
              <a:t>9 </a:t>
            </a:r>
            <a:r>
              <a:rPr lang="en-GB" dirty="0"/>
              <a:t>X 11 = 99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085" y="2858123"/>
            <a:ext cx="4352059" cy="2437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581" y="36195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Start with the easiest tables and work </a:t>
            </a:r>
            <a:r>
              <a:rPr lang="en-GB" b="1" dirty="0" smtClean="0"/>
              <a:t>up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10 x tables very young children will quickly grasp </a:t>
            </a:r>
            <a:r>
              <a:rPr lang="en-GB" sz="3200" dirty="0" smtClean="0"/>
              <a:t>this pattern</a:t>
            </a:r>
            <a:endParaRPr lang="en-GB" sz="3200" dirty="0"/>
          </a:p>
          <a:p>
            <a:r>
              <a:rPr lang="en-GB" sz="3200" dirty="0"/>
              <a:t>5x tables we can use our hands and it has a </a:t>
            </a:r>
            <a:r>
              <a:rPr lang="en-GB" sz="3200" dirty="0" smtClean="0"/>
              <a:t>lovely pattern </a:t>
            </a:r>
            <a:r>
              <a:rPr lang="en-GB" sz="3200" dirty="0"/>
              <a:t>ending in 5 or 0</a:t>
            </a:r>
          </a:p>
          <a:p>
            <a:r>
              <a:rPr lang="en-GB" sz="3200" dirty="0"/>
              <a:t>2x tables finding pairs and doubling</a:t>
            </a:r>
          </a:p>
          <a:p>
            <a:r>
              <a:rPr lang="en-GB" sz="3200" dirty="0"/>
              <a:t>4x table double the 2x tables</a:t>
            </a:r>
          </a:p>
          <a:p>
            <a:r>
              <a:rPr lang="en-GB" sz="3200" dirty="0"/>
              <a:t>9x tables these have nice shortcuts</a:t>
            </a:r>
          </a:p>
          <a:p>
            <a:r>
              <a:rPr lang="en-GB" sz="3200" dirty="0"/>
              <a:t>3x 6x you can double the 3x to get the 6x tables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309" y="685800"/>
            <a:ext cx="1316184" cy="13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Models and Images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0254"/>
            <a:ext cx="9601200" cy="3803073"/>
          </a:xfrm>
        </p:spPr>
        <p:txBody>
          <a:bodyPr/>
          <a:lstStyle/>
          <a:p>
            <a:r>
              <a:rPr lang="en-GB" sz="2800" dirty="0"/>
              <a:t>At school </a:t>
            </a:r>
            <a:r>
              <a:rPr lang="en-GB" sz="2800" dirty="0" smtClean="0"/>
              <a:t>this might </a:t>
            </a:r>
            <a:r>
              <a:rPr lang="en-GB" sz="2800" dirty="0"/>
              <a:t>include counting multiples on a counting stick and repeated addition with a number line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152774"/>
            <a:ext cx="4253345" cy="3185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801" y="3152774"/>
            <a:ext cx="6064626" cy="282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National Curriculum times tables expectations: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By </a:t>
            </a:r>
            <a:r>
              <a:rPr lang="en-GB" sz="2800" dirty="0"/>
              <a:t>the </a:t>
            </a:r>
            <a:r>
              <a:rPr lang="en-GB" sz="2800" b="1" dirty="0"/>
              <a:t>end of </a:t>
            </a:r>
            <a:r>
              <a:rPr lang="en-GB" sz="2800" b="1" dirty="0" smtClean="0"/>
              <a:t>Y2</a:t>
            </a:r>
            <a:r>
              <a:rPr lang="en-GB" sz="2800" dirty="0" smtClean="0"/>
              <a:t>: children </a:t>
            </a:r>
            <a:r>
              <a:rPr lang="en-GB" sz="2800" dirty="0"/>
              <a:t>have to know x10, x2 &amp; x5 tables. </a:t>
            </a:r>
            <a:endParaRPr lang="en-GB" sz="2800" dirty="0" smtClean="0"/>
          </a:p>
          <a:p>
            <a:r>
              <a:rPr lang="en-GB" sz="2800" dirty="0" smtClean="0"/>
              <a:t>By </a:t>
            </a:r>
            <a:r>
              <a:rPr lang="en-GB" sz="2800" dirty="0"/>
              <a:t>the </a:t>
            </a:r>
            <a:r>
              <a:rPr lang="en-GB" sz="2800" b="1" dirty="0"/>
              <a:t>end of </a:t>
            </a:r>
            <a:r>
              <a:rPr lang="en-GB" sz="2800" b="1" dirty="0" smtClean="0"/>
              <a:t>Y4</a:t>
            </a:r>
            <a:r>
              <a:rPr lang="en-GB" sz="2800" dirty="0" smtClean="0"/>
              <a:t>: children </a:t>
            </a:r>
            <a:r>
              <a:rPr lang="en-GB" sz="2800" dirty="0"/>
              <a:t>have to know all </a:t>
            </a:r>
            <a:r>
              <a:rPr lang="en-GB" sz="2800" dirty="0" smtClean="0"/>
              <a:t>times </a:t>
            </a:r>
            <a:r>
              <a:rPr lang="en-GB" sz="2800" dirty="0"/>
              <a:t>tables to 12x12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Years </a:t>
            </a:r>
            <a:r>
              <a:rPr lang="en-GB" sz="2800" b="1" dirty="0" smtClean="0"/>
              <a:t>5 and 6</a:t>
            </a:r>
            <a:r>
              <a:rPr lang="en-GB" sz="2800" dirty="0" smtClean="0"/>
              <a:t>: Recall </a:t>
            </a:r>
            <a:r>
              <a:rPr lang="en-GB" sz="2800" dirty="0"/>
              <a:t>multiples of 12 in any order, including missing numbers and related division facts fluently. </a:t>
            </a:r>
            <a:endParaRPr lang="en-GB" sz="2800" dirty="0" smtClean="0"/>
          </a:p>
          <a:p>
            <a:r>
              <a:rPr lang="en-GB" sz="2800" dirty="0" smtClean="0"/>
              <a:t>Years </a:t>
            </a:r>
            <a:r>
              <a:rPr lang="en-GB" sz="2800" b="1" dirty="0" smtClean="0"/>
              <a:t>5 and 6</a:t>
            </a:r>
            <a:r>
              <a:rPr lang="en-GB" sz="2800" dirty="0" smtClean="0"/>
              <a:t>: Recall </a:t>
            </a:r>
            <a:r>
              <a:rPr lang="en-GB" sz="2800" dirty="0"/>
              <a:t>multiples of all times tables up to 12x12 in any order, including missing numbers and related division facts with growing fluency</a:t>
            </a:r>
            <a:r>
              <a:rPr lang="en-GB" sz="2800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5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44236"/>
            <a:ext cx="9601200" cy="1485900"/>
          </a:xfrm>
        </p:spPr>
        <p:txBody>
          <a:bodyPr/>
          <a:lstStyle/>
          <a:p>
            <a:r>
              <a:rPr lang="en-GB" b="1" dirty="0"/>
              <a:t>Looking for arrays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20549"/>
            <a:ext cx="2571750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759" y="1615137"/>
            <a:ext cx="1943100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509" y="1591974"/>
            <a:ext cx="2777836" cy="1991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958286"/>
            <a:ext cx="3027824" cy="2040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534" y="4457981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066" y="417855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Times tables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84218"/>
            <a:ext cx="9601200" cy="3581400"/>
          </a:xfrm>
        </p:spPr>
        <p:txBody>
          <a:bodyPr>
            <a:normAutofit/>
          </a:bodyPr>
          <a:lstStyle/>
          <a:p>
            <a:r>
              <a:rPr lang="en-GB" sz="2400" dirty="0"/>
              <a:t>Try using the repeated number line (lots of) method to help your child understand their times tables </a:t>
            </a:r>
            <a:endParaRPr lang="en-GB" sz="2400" dirty="0" smtClean="0"/>
          </a:p>
          <a:p>
            <a:r>
              <a:rPr lang="en-GB" sz="2400" dirty="0" smtClean="0"/>
              <a:t>Make </a:t>
            </a:r>
            <a:r>
              <a:rPr lang="en-GB" sz="2400" dirty="0"/>
              <a:t>memory links </a:t>
            </a:r>
            <a:endParaRPr lang="en-GB" sz="2400" dirty="0" smtClean="0"/>
          </a:p>
          <a:p>
            <a:r>
              <a:rPr lang="en-GB" sz="2400" dirty="0" smtClean="0"/>
              <a:t>Look </a:t>
            </a:r>
            <a:r>
              <a:rPr lang="en-GB" sz="2400" dirty="0"/>
              <a:t>for patterns </a:t>
            </a:r>
            <a:endParaRPr lang="en-GB" sz="2400" dirty="0" smtClean="0"/>
          </a:p>
          <a:p>
            <a:r>
              <a:rPr lang="en-GB" sz="2400" dirty="0" smtClean="0"/>
              <a:t>Play </a:t>
            </a:r>
            <a:r>
              <a:rPr lang="en-GB" sz="2400" dirty="0"/>
              <a:t>games e.g. bowling, card games </a:t>
            </a:r>
            <a:endParaRPr lang="en-GB" sz="2400" dirty="0" smtClean="0"/>
          </a:p>
          <a:p>
            <a:r>
              <a:rPr lang="en-GB" sz="2400" dirty="0" err="1" smtClean="0"/>
              <a:t>Ict</a:t>
            </a:r>
            <a:r>
              <a:rPr lang="en-GB" sz="2400" dirty="0" smtClean="0"/>
              <a:t> games </a:t>
            </a:r>
          </a:p>
          <a:p>
            <a:r>
              <a:rPr lang="en-GB" sz="2400" dirty="0" smtClean="0"/>
              <a:t>Songs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5" y="4863811"/>
            <a:ext cx="234315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75" y="4863811"/>
            <a:ext cx="2543175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398" y="4863811"/>
            <a:ext cx="2424112" cy="19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191B0E"/>
                </a:solidFill>
                <a:ea typeface="+mn-ea"/>
                <a:cs typeface="+mn-cs"/>
              </a:rPr>
              <a:t>Use the varied language of multiplication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e.g</a:t>
            </a:r>
            <a:r>
              <a:rPr lang="en-GB" sz="3600" dirty="0"/>
              <a:t>. </a:t>
            </a:r>
            <a:r>
              <a:rPr lang="en-GB" sz="3600" dirty="0" smtClean="0"/>
              <a:t>7x8</a:t>
            </a:r>
          </a:p>
          <a:p>
            <a:r>
              <a:rPr lang="en-GB" sz="3600" dirty="0" smtClean="0"/>
              <a:t>Seven </a:t>
            </a:r>
            <a:r>
              <a:rPr lang="en-GB" sz="3600" dirty="0"/>
              <a:t>eights </a:t>
            </a:r>
            <a:endParaRPr lang="en-GB" sz="3600" dirty="0" smtClean="0"/>
          </a:p>
          <a:p>
            <a:r>
              <a:rPr lang="en-GB" sz="3600" dirty="0" smtClean="0"/>
              <a:t>Seven </a:t>
            </a:r>
            <a:r>
              <a:rPr lang="en-GB" sz="3600" dirty="0"/>
              <a:t>times eight </a:t>
            </a:r>
            <a:endParaRPr lang="en-GB" sz="3600" dirty="0" smtClean="0"/>
          </a:p>
          <a:p>
            <a:r>
              <a:rPr lang="en-GB" sz="3600" dirty="0" smtClean="0"/>
              <a:t>Seven </a:t>
            </a:r>
            <a:r>
              <a:rPr lang="en-GB" sz="3600" dirty="0"/>
              <a:t>multiplied by eight </a:t>
            </a:r>
            <a:endParaRPr lang="en-GB" sz="3600" dirty="0" smtClean="0"/>
          </a:p>
          <a:p>
            <a:r>
              <a:rPr lang="en-GB" sz="3600" dirty="0" smtClean="0"/>
              <a:t>The </a:t>
            </a:r>
            <a:r>
              <a:rPr lang="en-GB" sz="3600" dirty="0"/>
              <a:t>product of seven and eight </a:t>
            </a:r>
            <a:endParaRPr lang="en-GB" sz="3600" dirty="0" smtClean="0"/>
          </a:p>
          <a:p>
            <a:r>
              <a:rPr lang="en-GB" sz="3600" dirty="0" smtClean="0"/>
              <a:t>Seven </a:t>
            </a:r>
            <a:r>
              <a:rPr lang="en-GB" sz="3600" dirty="0"/>
              <a:t>groups of eight </a:t>
            </a:r>
            <a:endParaRPr lang="en-GB" sz="3600" dirty="0" smtClean="0"/>
          </a:p>
          <a:p>
            <a:r>
              <a:rPr lang="en-GB" sz="3600" dirty="0" smtClean="0"/>
              <a:t>Eight </a:t>
            </a:r>
            <a:r>
              <a:rPr lang="en-GB" sz="3600" dirty="0"/>
              <a:t>lots of 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744" y="1516590"/>
            <a:ext cx="5320147" cy="25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Useful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Woodlands Junior </a:t>
            </a:r>
            <a:r>
              <a:rPr lang="en-GB" sz="4000" dirty="0">
                <a:hlinkClick r:id="rId2"/>
              </a:rPr>
              <a:t>http://www.woodlands.kent.sch.uk</a:t>
            </a:r>
            <a:r>
              <a:rPr lang="en-GB" sz="4000" dirty="0" smtClean="0">
                <a:hlinkClick r:id="rId2"/>
              </a:rPr>
              <a:t>/</a:t>
            </a:r>
            <a:r>
              <a:rPr lang="en-GB" sz="4000" dirty="0" smtClean="0"/>
              <a:t> </a:t>
            </a:r>
          </a:p>
          <a:p>
            <a:r>
              <a:rPr lang="en-GB" sz="4000" dirty="0"/>
              <a:t>Ictgames </a:t>
            </a:r>
            <a:r>
              <a:rPr lang="en-GB" sz="4000" dirty="0">
                <a:hlinkClick r:id="rId3"/>
              </a:rPr>
              <a:t>http://www.ictgames.com</a:t>
            </a:r>
            <a:r>
              <a:rPr lang="en-GB" sz="4000" dirty="0" smtClean="0">
                <a:hlinkClick r:id="rId3"/>
              </a:rPr>
              <a:t>/</a:t>
            </a:r>
            <a:r>
              <a:rPr lang="en-GB" sz="4000" dirty="0" smtClean="0"/>
              <a:t> </a:t>
            </a:r>
          </a:p>
          <a:p>
            <a:r>
              <a:rPr lang="en-GB" sz="4000" dirty="0" smtClean="0"/>
              <a:t> </a:t>
            </a:r>
            <a:r>
              <a:rPr lang="en-GB" sz="4000" dirty="0"/>
              <a:t>maths is fun (good website for definitions) </a:t>
            </a:r>
            <a:r>
              <a:rPr lang="en-GB" sz="4000" dirty="0" smtClean="0">
                <a:hlinkClick r:id="rId4"/>
              </a:rPr>
              <a:t>www.mathsisfun.com</a:t>
            </a:r>
            <a:r>
              <a:rPr lang="en-GB" sz="4000" dirty="0" smtClean="0"/>
              <a:t> </a:t>
            </a:r>
          </a:p>
          <a:p>
            <a:r>
              <a:rPr lang="en-GB" sz="4000" dirty="0" smtClean="0"/>
              <a:t> </a:t>
            </a:r>
            <a:r>
              <a:rPr lang="en-GB" sz="4000" dirty="0" err="1"/>
              <a:t>sumdog</a:t>
            </a:r>
            <a:r>
              <a:rPr lang="en-GB" sz="4000" dirty="0"/>
              <a:t> (free to join, great games) </a:t>
            </a:r>
            <a:r>
              <a:rPr lang="en-GB" sz="4000" dirty="0" smtClean="0">
                <a:hlinkClick r:id="rId5"/>
              </a:rPr>
              <a:t>www.sumdog.com</a:t>
            </a:r>
            <a:r>
              <a:rPr lang="en-GB" sz="4000" dirty="0" smtClean="0"/>
              <a:t> </a:t>
            </a:r>
          </a:p>
          <a:p>
            <a:r>
              <a:rPr lang="en-GB" sz="4000" dirty="0" smtClean="0"/>
              <a:t>BBC </a:t>
            </a:r>
            <a:r>
              <a:rPr lang="en-GB" sz="4000" dirty="0" err="1"/>
              <a:t>Bitesize</a:t>
            </a:r>
            <a:r>
              <a:rPr lang="en-GB" sz="4000" dirty="0"/>
              <a:t> maths </a:t>
            </a:r>
            <a:r>
              <a:rPr lang="en-GB" sz="4000" dirty="0" smtClean="0">
                <a:hlinkClick r:id="rId6"/>
              </a:rPr>
              <a:t>www.bbc.com/bitesize/subjects/zjxhfg8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500" y="685800"/>
            <a:ext cx="3733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Like </a:t>
            </a:r>
            <a:r>
              <a:rPr lang="en-GB" sz="2800" dirty="0"/>
              <a:t>any skill if times tables are not </a:t>
            </a:r>
            <a:r>
              <a:rPr lang="en-GB" sz="2800" dirty="0" smtClean="0"/>
              <a:t>used regularly </a:t>
            </a:r>
            <a:r>
              <a:rPr lang="en-GB" sz="2800" dirty="0"/>
              <a:t>they can get forgotten.</a:t>
            </a:r>
          </a:p>
          <a:p>
            <a:r>
              <a:rPr lang="en-GB" sz="2800" dirty="0" smtClean="0"/>
              <a:t>When </a:t>
            </a:r>
            <a:r>
              <a:rPr lang="en-GB" sz="2800" dirty="0"/>
              <a:t>your child has mastered a times </a:t>
            </a:r>
            <a:r>
              <a:rPr lang="en-GB" sz="2800" dirty="0" smtClean="0"/>
              <a:t>table it </a:t>
            </a:r>
            <a:r>
              <a:rPr lang="en-GB" sz="2800" dirty="0"/>
              <a:t>is important to keep practising.</a:t>
            </a:r>
          </a:p>
          <a:p>
            <a:r>
              <a:rPr lang="en-GB" sz="2800" dirty="0" smtClean="0"/>
              <a:t>Don’t </a:t>
            </a:r>
            <a:r>
              <a:rPr lang="en-GB" sz="2800" dirty="0"/>
              <a:t>let them get rusty!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309" y="413558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Any questions?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Thank you for attending today. </a:t>
            </a:r>
            <a:endParaRPr lang="en-GB" dirty="0" smtClean="0"/>
          </a:p>
          <a:p>
            <a:r>
              <a:rPr lang="en-GB" dirty="0" smtClean="0"/>
              <a:t>What are you going to try?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743200"/>
            <a:ext cx="6004065" cy="2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do children need to know times tables?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 Multiplication</a:t>
            </a:r>
          </a:p>
          <a:p>
            <a:pPr marL="0" indent="0">
              <a:buNone/>
            </a:pPr>
            <a:r>
              <a:rPr lang="en-GB" dirty="0"/>
              <a:t> Division</a:t>
            </a:r>
          </a:p>
          <a:p>
            <a:pPr marL="0" indent="0">
              <a:buNone/>
            </a:pPr>
            <a:r>
              <a:rPr lang="en-GB" dirty="0"/>
              <a:t> Fractions</a:t>
            </a:r>
          </a:p>
          <a:p>
            <a:pPr marL="0" indent="0">
              <a:buNone/>
            </a:pPr>
            <a:r>
              <a:rPr lang="en-GB" dirty="0"/>
              <a:t> Decimals</a:t>
            </a:r>
          </a:p>
          <a:p>
            <a:pPr marL="0" indent="0">
              <a:buNone/>
            </a:pPr>
            <a:r>
              <a:rPr lang="en-GB" dirty="0"/>
              <a:t> Perimeter</a:t>
            </a:r>
          </a:p>
          <a:p>
            <a:pPr marL="0" indent="0">
              <a:buNone/>
            </a:pPr>
            <a:r>
              <a:rPr lang="en-GB" dirty="0"/>
              <a:t> Area</a:t>
            </a:r>
          </a:p>
          <a:p>
            <a:pPr marL="0" indent="0">
              <a:buNone/>
            </a:pPr>
            <a:r>
              <a:rPr lang="en-GB" dirty="0"/>
              <a:t> Ratio</a:t>
            </a:r>
          </a:p>
          <a:p>
            <a:pPr marL="0" indent="0">
              <a:buNone/>
            </a:pPr>
            <a:r>
              <a:rPr lang="en-GB" dirty="0"/>
              <a:t> Proportion</a:t>
            </a:r>
          </a:p>
          <a:p>
            <a:pPr marL="0" indent="0">
              <a:buNone/>
            </a:pPr>
            <a:r>
              <a:rPr lang="en-GB" dirty="0"/>
              <a:t>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71712"/>
            <a:ext cx="3636818" cy="29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Calculation Policy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Let’s have a look at how we teach multiplication in school and the progression through the methods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782" y="3810001"/>
            <a:ext cx="7503493" cy="26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can we help our children learn multiplication facts?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I’m sure we all remember standing up, chanting tables at school </a:t>
            </a:r>
            <a:endParaRPr lang="en-GB" sz="3600" dirty="0" smtClean="0"/>
          </a:p>
          <a:p>
            <a:r>
              <a:rPr lang="en-GB" sz="3600" dirty="0" smtClean="0"/>
              <a:t>Learning </a:t>
            </a:r>
            <a:r>
              <a:rPr lang="en-GB" sz="3600" dirty="0"/>
              <a:t>by rote is one strategy, but there are also other activities we can do with children to help them learn their tables.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158" y="479020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Language of multiplication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672045"/>
            <a:ext cx="10254343" cy="5055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p</a:t>
            </a:r>
            <a:r>
              <a:rPr lang="en-GB" sz="3200" dirty="0" smtClean="0"/>
              <a:t>roduct						divide </a:t>
            </a:r>
          </a:p>
          <a:p>
            <a:pPr marL="0" indent="0">
              <a:buNone/>
            </a:pPr>
            <a:r>
              <a:rPr lang="en-GB" sz="3200" dirty="0" smtClean="0"/>
              <a:t>times 						half</a:t>
            </a:r>
          </a:p>
          <a:p>
            <a:pPr marL="0" indent="0">
              <a:buNone/>
            </a:pPr>
            <a:r>
              <a:rPr lang="en-GB" sz="3200" dirty="0" smtClean="0"/>
              <a:t>double 						array</a:t>
            </a:r>
          </a:p>
          <a:p>
            <a:pPr marL="0" indent="0">
              <a:buNone/>
            </a:pPr>
            <a:r>
              <a:rPr lang="en-GB" sz="3200" dirty="0" smtClean="0"/>
              <a:t>multiple						sets of</a:t>
            </a:r>
          </a:p>
          <a:p>
            <a:pPr marL="0" indent="0">
              <a:buNone/>
            </a:pPr>
            <a:r>
              <a:rPr lang="en-GB" sz="3200" dirty="0" smtClean="0"/>
              <a:t>multiplied by					factors</a:t>
            </a:r>
          </a:p>
          <a:p>
            <a:pPr marL="0" indent="0">
              <a:buNone/>
            </a:pPr>
            <a:r>
              <a:rPr lang="en-GB" sz="3200" dirty="0" smtClean="0"/>
              <a:t>groups of						repeated addition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517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Factor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191B0E"/>
                </a:solidFill>
                <a:ea typeface="+mj-ea"/>
                <a:cs typeface="+mj-cs"/>
              </a:rPr>
              <a:t> </a:t>
            </a:r>
            <a:r>
              <a:rPr lang="en-GB" sz="4000" dirty="0">
                <a:solidFill>
                  <a:srgbClr val="191B0E"/>
                </a:solidFill>
                <a:ea typeface="+mj-ea"/>
                <a:cs typeface="+mj-cs"/>
              </a:rPr>
              <a:t>One number is a factor of another number if it divides into it </a:t>
            </a:r>
            <a:r>
              <a:rPr lang="en-GB" sz="4000" dirty="0" smtClean="0">
                <a:solidFill>
                  <a:srgbClr val="191B0E"/>
                </a:solidFill>
                <a:ea typeface="+mj-ea"/>
                <a:cs typeface="+mj-cs"/>
              </a:rPr>
              <a:t>exactly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639" y="3807401"/>
            <a:ext cx="3935125" cy="29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Groups of/ lots of/ sets 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3 groups of 5 are 15, </a:t>
            </a:r>
            <a:endParaRPr lang="en-GB" sz="4800" dirty="0" smtClean="0"/>
          </a:p>
          <a:p>
            <a:r>
              <a:rPr lang="en-GB" sz="4800" dirty="0" smtClean="0"/>
              <a:t>3 </a:t>
            </a:r>
            <a:r>
              <a:rPr lang="en-GB" sz="4800" dirty="0"/>
              <a:t>lots of 5 are 15, </a:t>
            </a:r>
            <a:endParaRPr lang="en-GB" sz="4800" dirty="0" smtClean="0"/>
          </a:p>
          <a:p>
            <a:r>
              <a:rPr lang="en-GB" sz="4800" dirty="0" smtClean="0"/>
              <a:t>3 </a:t>
            </a:r>
            <a:r>
              <a:rPr lang="en-GB" sz="4800" dirty="0"/>
              <a:t>sets of 5 are 15 </a:t>
            </a:r>
            <a:endParaRPr lang="en-GB" sz="4800" dirty="0" smtClean="0"/>
          </a:p>
          <a:p>
            <a:r>
              <a:rPr lang="en-GB" sz="4800" dirty="0" smtClean="0"/>
              <a:t>3 </a:t>
            </a:r>
            <a:r>
              <a:rPr lang="en-GB" sz="4800" dirty="0"/>
              <a:t>x 5 = 15 </a:t>
            </a:r>
          </a:p>
        </p:txBody>
      </p:sp>
    </p:spTree>
    <p:extLst>
      <p:ext uri="{BB962C8B-B14F-4D97-AF65-F5344CB8AC3E}">
        <p14:creationId xmlns:p14="http://schemas.microsoft.com/office/powerpoint/2010/main" val="9966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dirty="0" smtClean="0"/>
              <a:t>Multiple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These are the numbers that you find in the</a:t>
            </a:r>
            <a:br>
              <a:rPr lang="en-GB" dirty="0"/>
            </a:br>
            <a:r>
              <a:rPr lang="en-GB" dirty="0"/>
              <a:t>times tables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3176587"/>
            <a:ext cx="56388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781</Words>
  <Application>Microsoft Office PowerPoint</Application>
  <PresentationFormat>Widescreen</PresentationFormat>
  <Paragraphs>112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Franklin Gothic Book</vt:lpstr>
      <vt:lpstr>Crop</vt:lpstr>
      <vt:lpstr>Times Tables Workshop</vt:lpstr>
      <vt:lpstr>National Curriculum times tables expectations:</vt:lpstr>
      <vt:lpstr>Why do children need to know times tables? </vt:lpstr>
      <vt:lpstr>Calculation Policy </vt:lpstr>
      <vt:lpstr>How can we help our children learn multiplication facts?</vt:lpstr>
      <vt:lpstr>Language of multiplication </vt:lpstr>
      <vt:lpstr>Factor</vt:lpstr>
      <vt:lpstr>Groups of/ lots of/ sets of</vt:lpstr>
      <vt:lpstr>Multiple  These are the numbers that you find in the times tables  </vt:lpstr>
      <vt:lpstr>Product </vt:lpstr>
      <vt:lpstr>Array </vt:lpstr>
      <vt:lpstr>Looking for patterns</vt:lpstr>
      <vt:lpstr>Finding patterns </vt:lpstr>
      <vt:lpstr>Patterns with multiples  Writing statements </vt:lpstr>
      <vt:lpstr>Tips and Tricks  x4</vt:lpstr>
      <vt:lpstr>Tips and Tricks x9 </vt:lpstr>
      <vt:lpstr>11 x A Lovely Pattern</vt:lpstr>
      <vt:lpstr>Start with the easiest tables and work up</vt:lpstr>
      <vt:lpstr>Models and Images </vt:lpstr>
      <vt:lpstr>Looking for arrays </vt:lpstr>
      <vt:lpstr>Times tables at home</vt:lpstr>
      <vt:lpstr>Use the varied language of multiplication</vt:lpstr>
      <vt:lpstr>Useful Websites</vt:lpstr>
      <vt:lpstr>Remember…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Times Tables Workshop</dc:title>
  <dc:creator>vgillanders</dc:creator>
  <cp:lastModifiedBy>Vickie Gillanders</cp:lastModifiedBy>
  <cp:revision>13</cp:revision>
  <dcterms:created xsi:type="dcterms:W3CDTF">2018-11-21T13:18:24Z</dcterms:created>
  <dcterms:modified xsi:type="dcterms:W3CDTF">2019-02-07T15:06:47Z</dcterms:modified>
</cp:coreProperties>
</file>