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6" r:id="rId5"/>
    <p:sldId id="308" r:id="rId6"/>
    <p:sldId id="294" r:id="rId7"/>
    <p:sldId id="292" r:id="rId8"/>
    <p:sldId id="293" r:id="rId9"/>
    <p:sldId id="295" r:id="rId10"/>
    <p:sldId id="307" r:id="rId11"/>
    <p:sldId id="310" r:id="rId12"/>
    <p:sldId id="300" r:id="rId13"/>
    <p:sldId id="297" r:id="rId14"/>
    <p:sldId id="296" r:id="rId15"/>
    <p:sldId id="299" r:id="rId16"/>
    <p:sldId id="285" r:id="rId17"/>
    <p:sldId id="298" r:id="rId18"/>
    <p:sldId id="302" r:id="rId19"/>
    <p:sldId id="303" r:id="rId20"/>
    <p:sldId id="304" r:id="rId21"/>
    <p:sldId id="305" r:id="rId22"/>
    <p:sldId id="278" r:id="rId23"/>
    <p:sldId id="309" r:id="rId24"/>
    <p:sldId id="312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99CC"/>
    <a:srgbClr val="CC0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7D83A-F392-51B9-0BB4-B398E32E05E8}" v="340" dt="2022-07-01T13:31:07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052B-603B-414F-ABD4-19C40EFF11CB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16A24-A3A4-404B-8936-C50167BA4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4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7400-A699-4DD9-A765-1CD1CA5E676A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50696-60C3-40F9-BE14-8EAA2B1D3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8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4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6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2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9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9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6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7D3D-AEDB-4E81-9F75-F480899CAA8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parentp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collier.reading.sch.uk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cbeebies/grownups/how-to-prepare-your-child-for-primary-school" TargetMode="External"/><Relationship Id="rId5" Type="http://schemas.openxmlformats.org/officeDocument/2006/relationships/hyperlink" Target="http://www.wordsforlife.org.uk/" TargetMode="External"/><Relationship Id="rId4" Type="http://schemas.openxmlformats.org/officeDocument/2006/relationships/hyperlink" Target="http://Hhttps:/www.youtube.com/watch?v=TkXcabDUg7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epcollier.reading.sch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reception-baseline-assessment-information-for-paren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lJFl8NJwe8&amp;t=18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774914" y="2313653"/>
            <a:ext cx="3233059" cy="1801148"/>
          </a:xfrm>
          <a:prstGeom prst="wedgeEllipseCallou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21446331">
            <a:off x="8817428" y="745365"/>
            <a:ext cx="4593771" cy="2005465"/>
          </a:xfrm>
          <a:prstGeom prst="wedgeEllipseCallout">
            <a:avLst/>
          </a:prstGeom>
          <a:solidFill>
            <a:srgbClr val="BF95D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1" y="189138"/>
            <a:ext cx="10515600" cy="716116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Oracy</a:t>
            </a:r>
            <a:r>
              <a:rPr lang="en-GB" b="1" dirty="0">
                <a:solidFill>
                  <a:srgbClr val="7030A0"/>
                </a:solidFill>
              </a:rPr>
              <a:t>- The ability to communicate effectively!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001020"/>
            <a:ext cx="10515600" cy="4214359"/>
          </a:xfrm>
        </p:spPr>
        <p:txBody>
          <a:bodyPr>
            <a:normAutofit/>
          </a:bodyPr>
          <a:lstStyle/>
          <a:p>
            <a:r>
              <a:rPr lang="en-GB" dirty="0"/>
              <a:t>Do you talk to your child at every opportunity?</a:t>
            </a:r>
          </a:p>
          <a:p>
            <a:r>
              <a:rPr lang="en-GB" dirty="0"/>
              <a:t>Do you share news and events?</a:t>
            </a:r>
          </a:p>
          <a:p>
            <a:r>
              <a:rPr lang="en-GB" dirty="0"/>
              <a:t>Do you introduce your child to new and exciting words? Children love big words!</a:t>
            </a:r>
          </a:p>
          <a:p>
            <a:r>
              <a:rPr lang="en-GB" dirty="0"/>
              <a:t>Can they re-tell stories to you?</a:t>
            </a:r>
          </a:p>
          <a:p>
            <a:r>
              <a:rPr lang="en-GB" dirty="0"/>
              <a:t>Can your child begin to reason and justify? Do you have simple debates with them. “Which is better, sunshine or rain?” </a:t>
            </a:r>
          </a:p>
          <a:p>
            <a:r>
              <a:rPr lang="en-GB" dirty="0"/>
              <a:t>When you talk as a family encourage them to take their turn to speak and listen to what others say too.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6943" y="5473857"/>
            <a:ext cx="10907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EP Collier we want all members of our school community have the skills to communicate effectively so that they  have a voice, are listened to and feel valued, both within school and in their lives ahead.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29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week your child will bring home…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39664">
            <a:off x="802298" y="2306637"/>
            <a:ext cx="161925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76" y="2787161"/>
            <a:ext cx="2003693" cy="1742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12" y="2616808"/>
            <a:ext cx="2281946" cy="2554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237" y="1690688"/>
            <a:ext cx="320919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2x</a:t>
            </a:r>
            <a:r>
              <a:rPr lang="en-GB" sz="2400" b="1" dirty="0"/>
              <a:t> reading books chosen by the teacher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1823" y="1573259"/>
            <a:ext cx="339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1x</a:t>
            </a:r>
            <a:r>
              <a:rPr lang="en-GB" sz="2000" b="1" dirty="0"/>
              <a:t> library book chosen by the child to share at home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314" y="4642338"/>
            <a:ext cx="420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Learning to Read</a:t>
            </a:r>
          </a:p>
          <a:p>
            <a:r>
              <a:rPr lang="en-GB" dirty="0"/>
              <a:t>Reading Scheme Books. Child reads the book for themselves with someone else listening &amp; supporting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59" y="3234312"/>
            <a:ext cx="2441885" cy="2147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3844" y="5244789"/>
            <a:ext cx="282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Books For Pleasure</a:t>
            </a:r>
          </a:p>
          <a:p>
            <a:r>
              <a:rPr lang="en-GB" dirty="0"/>
              <a:t>Someone reads with or to the child….</a:t>
            </a:r>
          </a:p>
        </p:txBody>
      </p:sp>
    </p:spTree>
    <p:extLst>
      <p:ext uri="{BB962C8B-B14F-4D97-AF65-F5344CB8AC3E}">
        <p14:creationId xmlns:p14="http://schemas.microsoft.com/office/powerpoint/2010/main" val="406760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385" y="386803"/>
            <a:ext cx="2951462" cy="3004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9664">
            <a:off x="6827865" y="817859"/>
            <a:ext cx="2417222" cy="3014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185" y="3944148"/>
            <a:ext cx="8871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expected that the child will read each book 2/3 times at home</a:t>
            </a:r>
          </a:p>
          <a:p>
            <a:pPr marL="342900" indent="-342900">
              <a:buAutoNum type="arabicPeriod"/>
            </a:pPr>
            <a:r>
              <a:rPr lang="en-GB" sz="2400" dirty="0"/>
              <a:t>Talk about the story, characters, events &amp; new words</a:t>
            </a:r>
          </a:p>
          <a:p>
            <a:pPr marL="342900" indent="-342900">
              <a:buAutoNum type="arabicPeriod"/>
            </a:pPr>
            <a:r>
              <a:rPr lang="en-GB" sz="2400" dirty="0"/>
              <a:t>Practise working out the words using the sounds</a:t>
            </a:r>
          </a:p>
          <a:p>
            <a:pPr marL="342900" indent="-342900">
              <a:buAutoNum type="arabicPeriod"/>
            </a:pPr>
            <a:r>
              <a:rPr lang="en-GB" sz="2400" dirty="0"/>
              <a:t>Reading for fluency and meaning, trying out expression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185" y="5842667"/>
            <a:ext cx="1184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Repeating &amp; mastering a book will create a more confident, motivated reader!</a:t>
            </a:r>
          </a:p>
        </p:txBody>
      </p:sp>
    </p:spTree>
    <p:extLst>
      <p:ext uri="{BB962C8B-B14F-4D97-AF65-F5344CB8AC3E}">
        <p14:creationId xmlns:p14="http://schemas.microsoft.com/office/powerpoint/2010/main" val="318369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9" y="-56132"/>
            <a:ext cx="10515600" cy="2509960"/>
          </a:xfrm>
        </p:spPr>
        <p:txBody>
          <a:bodyPr>
            <a:normAutofit/>
          </a:bodyPr>
          <a:lstStyle/>
          <a:p>
            <a:r>
              <a:rPr lang="en-GB" b="1" dirty="0"/>
              <a:t>Reading at Home Diaries</a:t>
            </a:r>
            <a:br>
              <a:rPr lang="en-GB" dirty="0"/>
            </a:br>
            <a:r>
              <a:rPr lang="en-GB" sz="3200" dirty="0"/>
              <a:t>Please record every time your child reads to you at home. You are welcome to comment if you wish.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52443">
            <a:off x="1085566" y="3103547"/>
            <a:ext cx="4327886" cy="3379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2056" y="2453828"/>
            <a:ext cx="5320685" cy="39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882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Library Sessions</a:t>
            </a:r>
            <a:br>
              <a:rPr lang="en-GB" u="sng" dirty="0"/>
            </a:br>
            <a:r>
              <a:rPr lang="en-GB" u="sng" dirty="0"/>
              <a:t> </a:t>
            </a:r>
            <a:br>
              <a:rPr lang="en-GB" u="sng" dirty="0"/>
            </a:br>
            <a:r>
              <a:rPr lang="en-GB" b="1" dirty="0">
                <a:solidFill>
                  <a:srgbClr val="FF0000"/>
                </a:solidFill>
              </a:rPr>
              <a:t>Please look after our books!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535"/>
            <a:ext cx="10515600" cy="39434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Children will be introduced to the Library</a:t>
            </a:r>
            <a:endParaRPr lang="en-GB" dirty="0">
              <a:cs typeface="Calibri"/>
            </a:endParaRPr>
          </a:p>
          <a:p>
            <a:r>
              <a:rPr lang="en-GB" dirty="0"/>
              <a:t>They will start bringing books home after the half term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Library books will be chosen by the children themselves and so may be of varying abilities</a:t>
            </a:r>
          </a:p>
          <a:p>
            <a:r>
              <a:rPr lang="en-GB" dirty="0"/>
              <a:t>This book is for you and your child to share together and </a:t>
            </a:r>
            <a:r>
              <a:rPr lang="en-GB" b="1" dirty="0"/>
              <a:t>not necessarily for them to read themselves</a:t>
            </a:r>
          </a:p>
          <a:p>
            <a:r>
              <a:rPr lang="en-GB" dirty="0"/>
              <a:t>Please help your child to remember to bring their book back each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20" y="101235"/>
            <a:ext cx="3583230" cy="23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Teaching &amp; Supporting Reading </a:t>
            </a:r>
            <a:br>
              <a:rPr lang="en-GB" dirty="0"/>
            </a:br>
            <a:r>
              <a:rPr lang="en-GB" dirty="0"/>
              <a:t>Workshop for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5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3600" dirty="0">
              <a:cs typeface="Calibri"/>
            </a:endParaRP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Further information to follow…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53" y="4142166"/>
            <a:ext cx="2920093" cy="2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3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7" y="-38312"/>
            <a:ext cx="10289931" cy="824031"/>
          </a:xfrm>
        </p:spPr>
        <p:txBody>
          <a:bodyPr/>
          <a:lstStyle/>
          <a:p>
            <a:r>
              <a:rPr lang="en-GB" dirty="0"/>
              <a:t>Please remember the following…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40" y="1825625"/>
            <a:ext cx="4775120" cy="4351338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91596"/>
              </p:ext>
            </p:extLst>
          </p:nvPr>
        </p:nvGraphicFramePr>
        <p:xfrm>
          <a:off x="395654" y="615462"/>
          <a:ext cx="9408122" cy="622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762">
                  <a:extLst>
                    <a:ext uri="{9D8B030D-6E8A-4147-A177-3AD203B41FA5}">
                      <a16:colId xmlns:a16="http://schemas.microsoft.com/office/drawing/2014/main" val="626647643"/>
                    </a:ext>
                  </a:extLst>
                </a:gridCol>
              </a:tblGrid>
              <a:tr h="404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Nursery      12.15-3.15pm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Reception     8.40-3.00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646">
                <a:tc>
                  <a:txBody>
                    <a:bodyPr/>
                    <a:lstStyle/>
                    <a:p>
                      <a:r>
                        <a:rPr lang="en-GB" dirty="0"/>
                        <a:t>Leave In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-Drawstring bag with spare clothes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-Drawstring bag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               spare clothes (if needed)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   </a:t>
                      </a:r>
                      <a:r>
                        <a:rPr lang="en-GB" sz="2000" dirty="0"/>
                        <a:t>            PE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40466"/>
                  </a:ext>
                </a:extLst>
              </a:tr>
              <a:tr h="1339054">
                <a:tc>
                  <a:txBody>
                    <a:bodyPr/>
                    <a:lstStyle/>
                    <a:p>
                      <a:r>
                        <a:rPr lang="en-GB" sz="2000" dirty="0"/>
                        <a:t>Everyday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-Warm &amp; waterproof coat</a:t>
                      </a:r>
                    </a:p>
                    <a:p>
                      <a:r>
                        <a:rPr lang="en-GB" sz="2000" dirty="0"/>
                        <a:t>-Water bottle 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-Warm &amp; waterproof coat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-Reading Book Bags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</a:t>
                      </a:r>
                      <a:r>
                        <a:rPr lang="en-GB" sz="2000" dirty="0" err="1"/>
                        <a:t>Lunchbag</a:t>
                      </a:r>
                      <a:r>
                        <a:rPr lang="en-GB" sz="2000" dirty="0"/>
                        <a:t> (or</a:t>
                      </a:r>
                      <a:r>
                        <a:rPr lang="en-GB" sz="2000" baseline="0" dirty="0"/>
                        <a:t> order lunch online)</a:t>
                      </a:r>
                      <a:endParaRPr lang="en-GB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-Water bottle 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462">
                <a:tc>
                  <a:txBody>
                    <a:bodyPr/>
                    <a:lstStyle/>
                    <a:p>
                      <a:r>
                        <a:rPr lang="en-GB" sz="2000" dirty="0"/>
                        <a:t>Sport/PE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 </a:t>
                      </a:r>
                      <a:r>
                        <a:rPr lang="en-GB" sz="2000" u="sng" dirty="0"/>
                        <a:t>Please remove/cover all earrings and jewellery</a:t>
                      </a:r>
                      <a:r>
                        <a:rPr lang="en-GB" sz="2000" u="sng" baseline="0" dirty="0"/>
                        <a:t> &amp; </a:t>
                      </a:r>
                      <a:r>
                        <a:rPr lang="en-GB" sz="2000" u="sng" dirty="0"/>
                        <a:t>avoid tights!</a:t>
                      </a:r>
                    </a:p>
                    <a:p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GB" sz="2000" dirty="0"/>
                        <a:t>We will let you know which day your class will have 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r>
                        <a:rPr lang="en-GB" sz="2000" dirty="0"/>
                        <a:t>Library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We will let you know which day to bring the book 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927">
                <a:tc gridSpan="3">
                  <a:txBody>
                    <a:bodyPr/>
                    <a:lstStyle/>
                    <a:p>
                      <a:r>
                        <a:rPr lang="en-GB" sz="3200" baseline="0" dirty="0">
                          <a:solidFill>
                            <a:srgbClr val="00B050"/>
                          </a:solidFill>
                        </a:rPr>
                        <a:t>Please avoid bringing bags/rucksacks-we do not have space in our cloakrooms</a:t>
                      </a: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9" y="5055933"/>
            <a:ext cx="1884662" cy="1802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900" y="234715"/>
            <a:ext cx="1721717" cy="1695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197" y="1930079"/>
            <a:ext cx="1863548" cy="1451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279" y="3491560"/>
            <a:ext cx="21526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EYFS 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544" y="365125"/>
            <a:ext cx="7688248" cy="63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9" y="365124"/>
            <a:ext cx="10430606" cy="1325563"/>
          </a:xfrm>
        </p:spPr>
        <p:txBody>
          <a:bodyPr/>
          <a:lstStyle/>
          <a:p>
            <a:r>
              <a:rPr lang="en-GB" dirty="0"/>
              <a:t>   PE / Sport Kit</a:t>
            </a:r>
            <a:br>
              <a:rPr lang="en-GB" dirty="0"/>
            </a:br>
            <a:r>
              <a:rPr lang="en-GB" dirty="0"/>
              <a:t> (Reception only)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885" y="365124"/>
            <a:ext cx="7017214" cy="58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3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72" y="981733"/>
            <a:ext cx="11479823" cy="301876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Lunches </a:t>
            </a:r>
            <a:r>
              <a:rPr lang="en-GB" sz="3600" b="1" dirty="0"/>
              <a:t>(for Reception)</a:t>
            </a:r>
            <a:r>
              <a:rPr lang="en-GB" sz="3600" dirty="0"/>
              <a:t> please encourage independent eating!</a:t>
            </a:r>
            <a:br>
              <a:rPr lang="en-GB" sz="3600" b="1" u="sng" dirty="0"/>
            </a:br>
            <a:br>
              <a:rPr lang="en-GB" dirty="0"/>
            </a:br>
            <a:r>
              <a:rPr lang="en-GB" sz="3600" dirty="0"/>
              <a:t>Healthy packed lunch from home (</a:t>
            </a:r>
            <a:r>
              <a:rPr lang="en-GB" sz="3600" b="1" u="sng" dirty="0">
                <a:solidFill>
                  <a:srgbClr val="FF0000"/>
                </a:solidFill>
              </a:rPr>
              <a:t>no nuts</a:t>
            </a:r>
            <a:r>
              <a:rPr lang="en-GB" sz="3600" u="sng" dirty="0"/>
              <a:t>, fizzy drinks sweets or chocolate)</a:t>
            </a:r>
            <a:br>
              <a:rPr lang="en-GB" sz="3600" b="1" u="sng" dirty="0"/>
            </a:br>
            <a:br>
              <a:rPr lang="en-GB" sz="3600" b="1" u="sng" dirty="0"/>
            </a:br>
            <a:r>
              <a:rPr lang="en-GB" sz="3600" dirty="0"/>
              <a:t>or</a:t>
            </a:r>
            <a:br>
              <a:rPr lang="en-GB" sz="3600" b="1" u="sng" dirty="0"/>
            </a:br>
            <a:r>
              <a:rPr lang="en-GB" sz="3600" dirty="0"/>
              <a:t>School Dinner (Free and ordered in advance online)</a:t>
            </a:r>
            <a:br>
              <a:rPr lang="en-GB" sz="3600" dirty="0"/>
            </a:br>
            <a:r>
              <a:rPr lang="en-GB" sz="3600" dirty="0">
                <a:hlinkClick r:id="rId2"/>
              </a:rPr>
              <a:t>www.</a:t>
            </a:r>
            <a:r>
              <a:rPr lang="en-GB" sz="3600" b="1" dirty="0">
                <a:hlinkClick r:id="rId2"/>
              </a:rPr>
              <a:t>parentpay</a:t>
            </a:r>
            <a:r>
              <a:rPr lang="en-GB" sz="3600" dirty="0">
                <a:hlinkClick r:id="rId2"/>
              </a:rPr>
              <a:t>.com/</a:t>
            </a:r>
            <a:br>
              <a:rPr lang="en-GB" sz="3600" dirty="0"/>
            </a:br>
            <a:br>
              <a:rPr lang="en-GB" sz="3600" dirty="0"/>
            </a:br>
            <a:r>
              <a:rPr lang="en-GB" sz="3600" b="1" dirty="0"/>
              <a:t>Please do not send snacks </a:t>
            </a:r>
            <a:endParaRPr lang="en-GB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769" y="4051644"/>
            <a:ext cx="2662697" cy="2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7" y="4248117"/>
            <a:ext cx="3038168" cy="22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66" y="-350128"/>
            <a:ext cx="15152079" cy="2069094"/>
          </a:xfrm>
        </p:spPr>
        <p:txBody>
          <a:bodyPr>
            <a:normAutofit/>
          </a:bodyPr>
          <a:lstStyle/>
          <a:p>
            <a:r>
              <a:rPr lang="en-GB" u="sng" dirty="0"/>
              <a:t>Useful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16" y="1454806"/>
            <a:ext cx="10515600" cy="53165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 Our School website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https://www.epcollier.reading.sch.uk/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Helping your child to make the correct letter sounds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https://www.youtube.com/watch?v=TkXcabDUg7Q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5"/>
              </a:rPr>
              <a:t>www.wordsforlife.org.uk</a:t>
            </a:r>
            <a:r>
              <a:rPr lang="en-GB" dirty="0"/>
              <a:t>  for recommended books to read with your child at different ages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Preparing your child for school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6"/>
              </a:rPr>
              <a:t>https://www.bbc.co.uk/cbeebies/grownups/how-to-prepare-your-child-for-primary-school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7172" name="Picture 4" descr="http://www.clipartlord.com/wp-content/uploads/2012/11/lapto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50" y="239152"/>
            <a:ext cx="2451906" cy="2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2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562165"/>
            <a:ext cx="9851136" cy="85210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C04A1"/>
                </a:solidFill>
              </a:rPr>
              <a:t>How does Early Years Foundation Stage (EYFS) fit in?</a:t>
            </a:r>
            <a:r>
              <a:rPr lang="en-GB" sz="3600" dirty="0">
                <a:solidFill>
                  <a:srgbClr val="CC04A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4" y="1773936"/>
            <a:ext cx="9680448" cy="4450080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b="1" dirty="0"/>
              <a:t>Primary School</a:t>
            </a:r>
          </a:p>
          <a:p>
            <a:r>
              <a:rPr lang="en-GB" dirty="0"/>
              <a:t>                                   Nursery or Pre-School  ages 3-4yrs               (EYFS)              </a:t>
            </a:r>
          </a:p>
          <a:p>
            <a:r>
              <a:rPr lang="en-GB" dirty="0"/>
              <a:t>                 Reception Year ages 4-5 </a:t>
            </a:r>
            <a:r>
              <a:rPr lang="en-GB" dirty="0" err="1"/>
              <a:t>yrs</a:t>
            </a:r>
            <a:r>
              <a:rPr lang="en-GB" dirty="0"/>
              <a:t>  “Starting School”             (EYFS)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                            Year 1/2                      (Key Stage 1)</a:t>
            </a:r>
          </a:p>
          <a:p>
            <a:r>
              <a:rPr lang="en-GB" dirty="0"/>
              <a:t>                                       Year 3/4  and Year 5/6      (Key Stage 2)              </a:t>
            </a:r>
          </a:p>
          <a:p>
            <a:r>
              <a:rPr lang="en-GB" dirty="0"/>
              <a:t>    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    Secondary School </a:t>
            </a:r>
            <a:endParaRPr lang="en-GB" dirty="0"/>
          </a:p>
          <a:p>
            <a:r>
              <a:rPr lang="en-GB" dirty="0"/>
              <a:t>                                                          Years 7-11                   (Key Stages 3 &amp; 4)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5797296" y="3194304"/>
            <a:ext cx="237744" cy="512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5797296" y="4668012"/>
            <a:ext cx="292608" cy="59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0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423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Top Tips for learning </a:t>
            </a:r>
            <a:br>
              <a:rPr lang="en-GB" b="1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38" y="1167970"/>
            <a:ext cx="10515600" cy="5380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/>
              <a:t>Talk to your child at EVERY opportunity!</a:t>
            </a:r>
            <a:endParaRPr lang="en-GB" dirty="0">
              <a:cs typeface="Calibri"/>
            </a:endParaRPr>
          </a:p>
          <a:p>
            <a:pPr algn="ctr"/>
            <a:r>
              <a:rPr lang="en-GB" dirty="0"/>
              <a:t>Share books and stories EVERY day</a:t>
            </a:r>
          </a:p>
          <a:p>
            <a:pPr algn="ctr"/>
            <a:r>
              <a:rPr lang="en-GB" dirty="0"/>
              <a:t>Teach them songs and rhymes </a:t>
            </a:r>
          </a:p>
          <a:p>
            <a:pPr algn="ctr"/>
            <a:r>
              <a:rPr lang="en-GB" dirty="0"/>
              <a:t>Remember to keep using your home language</a:t>
            </a:r>
          </a:p>
          <a:p>
            <a:pPr algn="ctr"/>
            <a:r>
              <a:rPr lang="en-GB" dirty="0"/>
              <a:t>Use letter sounds not letter names when reading/spelling </a:t>
            </a:r>
          </a:p>
          <a:p>
            <a:pPr marL="0" indent="0" algn="ctr">
              <a:buNone/>
            </a:pPr>
            <a:r>
              <a:rPr lang="en-GB" dirty="0"/>
              <a:t>(b not “bee”) see video link</a:t>
            </a:r>
            <a:endParaRPr lang="en-GB" dirty="0">
              <a:cs typeface="Calibri"/>
            </a:endParaRPr>
          </a:p>
          <a:p>
            <a:pPr algn="ctr"/>
            <a:r>
              <a:rPr lang="en-GB" dirty="0"/>
              <a:t>Please use lower case letters not capitals </a:t>
            </a:r>
            <a:r>
              <a:rPr lang="en-GB" b="1" dirty="0">
                <a:solidFill>
                  <a:srgbClr val="00B050"/>
                </a:solidFill>
              </a:rPr>
              <a:t>c</a:t>
            </a:r>
            <a:r>
              <a:rPr lang="en-GB" dirty="0"/>
              <a:t>  </a:t>
            </a:r>
            <a:r>
              <a:rPr lang="en-GB" b="1" dirty="0">
                <a:solidFill>
                  <a:srgbClr val="FFC000"/>
                </a:solidFill>
              </a:rPr>
              <a:t>g</a:t>
            </a:r>
            <a:r>
              <a:rPr lang="en-GB" dirty="0"/>
              <a:t>  </a:t>
            </a:r>
            <a:r>
              <a:rPr lang="en-GB" b="1" dirty="0">
                <a:solidFill>
                  <a:srgbClr val="FF0000"/>
                </a:solidFill>
              </a:rPr>
              <a:t>h </a:t>
            </a:r>
            <a:r>
              <a:rPr lang="en-GB" dirty="0"/>
              <a:t> </a:t>
            </a:r>
            <a:r>
              <a:rPr lang="en-GB" b="1" dirty="0">
                <a:solidFill>
                  <a:srgbClr val="7030A0"/>
                </a:solidFill>
              </a:rPr>
              <a:t>k</a:t>
            </a:r>
          </a:p>
          <a:p>
            <a:pPr algn="ctr"/>
            <a:endParaRPr lang="en-GB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4800" dirty="0">
                <a:hlinkClick r:id="rId2"/>
              </a:rPr>
              <a:t>https://www.epcollier.reading.sch.uk/</a:t>
            </a:r>
            <a:endParaRPr lang="en-GB" sz="4800" dirty="0"/>
          </a:p>
          <a:p>
            <a:pPr marL="0" indent="0" algn="ctr">
              <a:buNone/>
            </a:pPr>
            <a:r>
              <a:rPr lang="en-GB" dirty="0"/>
              <a:t>Remember to make learning fun….little and often</a:t>
            </a:r>
          </a:p>
        </p:txBody>
      </p:sp>
      <p:pic>
        <p:nvPicPr>
          <p:cNvPr id="4" name="Picture 6" descr="http://www.readingwebsitedesignservices.co.uk/images/Children_reading_group_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60" y="0"/>
            <a:ext cx="3956840" cy="14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8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774914" y="2313653"/>
            <a:ext cx="3233059" cy="1801148"/>
          </a:xfrm>
          <a:prstGeom prst="wedgeEllipseCallou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21446331">
            <a:off x="7141028" y="806325"/>
            <a:ext cx="4593771" cy="2005465"/>
          </a:xfrm>
          <a:prstGeom prst="wedgeEllipseCallout">
            <a:avLst/>
          </a:prstGeom>
          <a:solidFill>
            <a:srgbClr val="BF95D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1" y="189138"/>
            <a:ext cx="10515600" cy="716116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Oracy</a:t>
            </a:r>
            <a:r>
              <a:rPr lang="en-GB" b="1" dirty="0">
                <a:solidFill>
                  <a:srgbClr val="7030A0"/>
                </a:solidFill>
              </a:rPr>
              <a:t>- The ability to communicate effectively!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001020"/>
            <a:ext cx="10515600" cy="4214359"/>
          </a:xfrm>
        </p:spPr>
        <p:txBody>
          <a:bodyPr>
            <a:normAutofit/>
          </a:bodyPr>
          <a:lstStyle/>
          <a:p>
            <a:r>
              <a:rPr lang="en-GB" dirty="0"/>
              <a:t>Do you talk to your child at every opportunity?</a:t>
            </a:r>
          </a:p>
          <a:p>
            <a:r>
              <a:rPr lang="en-GB" dirty="0"/>
              <a:t>Do you share news and events?</a:t>
            </a:r>
          </a:p>
          <a:p>
            <a:r>
              <a:rPr lang="en-GB" dirty="0"/>
              <a:t>Do you introduce your child to new and exciting words? Children love big words!</a:t>
            </a:r>
          </a:p>
          <a:p>
            <a:r>
              <a:rPr lang="en-GB" dirty="0"/>
              <a:t>Can they re-tell stories to you?</a:t>
            </a:r>
          </a:p>
          <a:p>
            <a:r>
              <a:rPr lang="en-GB" dirty="0"/>
              <a:t>Can your child begin to reason and justify? Do you have simple debates with them. “Which is better, sunshine or rain?” </a:t>
            </a:r>
          </a:p>
          <a:p>
            <a:r>
              <a:rPr lang="en-GB" dirty="0"/>
              <a:t>When you talk as a family encourage them to take their turn to speak and listen to what others say too.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6943" y="5473857"/>
            <a:ext cx="1090748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EP Collier we want all members of our school community to have the skills to communicate effectively so that they have a voice, are listened to and feel valued, both within school and in their lives ahead.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34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124" y="-19547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2124" y="673873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9673" y="616585"/>
            <a:ext cx="10387928" cy="61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05" y="3305908"/>
            <a:ext cx="2790595" cy="282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339367"/>
            <a:ext cx="10515600" cy="1325563"/>
          </a:xfrm>
        </p:spPr>
        <p:txBody>
          <a:bodyPr/>
          <a:lstStyle/>
          <a:p>
            <a:r>
              <a:rPr lang="en-GB" b="1" dirty="0"/>
              <a:t>  </a:t>
            </a:r>
            <a:r>
              <a:rPr lang="en-GB" b="1" u="sng" dirty="0"/>
              <a:t>Learning in the Early Years is a balance of..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667" y="1315179"/>
            <a:ext cx="9834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Adult Directed and Child Initiated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Inside and Outside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Play based activities and more formal learning. </a:t>
            </a:r>
          </a:p>
          <a:p>
            <a:endParaRPr lang="en-GB" sz="3600" dirty="0"/>
          </a:p>
          <a:p>
            <a:r>
              <a:rPr lang="en-GB" sz="3600" dirty="0"/>
              <a:t>This balance shifts as the year progresses.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5" name="Right Triangle 4"/>
          <p:cNvSpPr/>
          <p:nvPr/>
        </p:nvSpPr>
        <p:spPr>
          <a:xfrm>
            <a:off x="1107831" y="4965549"/>
            <a:ext cx="6761284" cy="11680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10800000">
            <a:off x="1204544" y="4965547"/>
            <a:ext cx="6664570" cy="1101144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994031" y="5205046"/>
            <a:ext cx="26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Formal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262" y="5433646"/>
            <a:ext cx="222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 Based Learning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37692" y="4501662"/>
            <a:ext cx="3780693" cy="87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0685" y="4598377"/>
            <a:ext cx="53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Sept……………………………………………………………………. July</a:t>
            </a:r>
          </a:p>
        </p:txBody>
      </p:sp>
    </p:spTree>
    <p:extLst>
      <p:ext uri="{BB962C8B-B14F-4D97-AF65-F5344CB8AC3E}">
        <p14:creationId xmlns:p14="http://schemas.microsoft.com/office/powerpoint/2010/main" val="97862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470" y="234095"/>
            <a:ext cx="9595338" cy="726709"/>
          </a:xfrm>
        </p:spPr>
        <p:txBody>
          <a:bodyPr/>
          <a:lstStyle/>
          <a:p>
            <a:pPr algn="ctr"/>
            <a:r>
              <a:rPr lang="en-GB" dirty="0"/>
              <a:t>What does learning look like in EYFS?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437546"/>
              </p:ext>
            </p:extLst>
          </p:nvPr>
        </p:nvGraphicFramePr>
        <p:xfrm>
          <a:off x="618393" y="882528"/>
          <a:ext cx="10515600" cy="49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789805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4211073"/>
                    </a:ext>
                  </a:extLst>
                </a:gridCol>
              </a:tblGrid>
              <a:tr h="719384">
                <a:tc>
                  <a:txBody>
                    <a:bodyPr/>
                    <a:lstStyle/>
                    <a:p>
                      <a:r>
                        <a:rPr lang="en-GB" sz="2800" dirty="0"/>
                        <a:t>Child Initiated Learning </a:t>
                      </a:r>
                    </a:p>
                    <a:p>
                      <a:r>
                        <a:rPr lang="en-GB" dirty="0"/>
                        <a:t> 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Adult Directed Learning 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Play or More Formal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00665"/>
                  </a:ext>
                </a:extLst>
              </a:tr>
              <a:tr h="41107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Carefully set up environment with a range of opportunities</a:t>
                      </a:r>
                      <a:r>
                        <a:rPr lang="en-GB" baseline="0" dirty="0"/>
                        <a:t> that reflect the adult directed learning happening with the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Lots of different areas of play (Role play, painting, sand/water, mark making, imaginative play, physical challenge)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Child initiates their own play, guided, supported and extended by the trained early years practitioners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Daily input on the carpet to introduce new knowledge, themes and discussion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Daily Phonics</a:t>
                      </a:r>
                      <a:r>
                        <a:rPr lang="en-GB" baseline="0" dirty="0"/>
                        <a:t>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Daily Maths Session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Other directed learning sessions in small groups (</a:t>
                      </a:r>
                      <a:r>
                        <a:rPr lang="en-GB" baseline="0" dirty="0" err="1"/>
                        <a:t>Eg</a:t>
                      </a:r>
                      <a:r>
                        <a:rPr lang="en-GB" baseline="0" dirty="0"/>
                        <a:t>. writing, learning to share, language development)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Reading &amp; Story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Rhymes/Poetry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235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" y="4769583"/>
            <a:ext cx="3181877" cy="188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511" y="4352192"/>
            <a:ext cx="3003763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48000" cy="1912083"/>
          </a:xfrm>
        </p:spPr>
        <p:txBody>
          <a:bodyPr>
            <a:normAutofit/>
          </a:bodyPr>
          <a:lstStyle/>
          <a:p>
            <a:r>
              <a:rPr lang="en-GB" u="sng" dirty="0"/>
              <a:t>Weekly Learning Organisers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9604" y="0"/>
            <a:ext cx="50143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77" y="2824896"/>
            <a:ext cx="7146018" cy="32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Reception Baseline Assessment (RBA)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52" y="2007679"/>
            <a:ext cx="3293240" cy="391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575" y="3258235"/>
            <a:ext cx="6342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https://www.gov.uk/government/publications/reception-baseline-assessment-information-for-parents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70576" y="2232397"/>
            <a:ext cx="598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Video Information</a:t>
            </a:r>
          </a:p>
          <a:p>
            <a:r>
              <a:rPr lang="en-GB" dirty="0">
                <a:hlinkClick r:id="rId4"/>
              </a:rPr>
              <a:t>https://www.youtube.com/watch?v=qlJFl8NJwe8&amp;t=18s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7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With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3001282"/>
            <a:ext cx="11451771" cy="4351338"/>
          </a:xfrm>
        </p:spPr>
        <p:txBody>
          <a:bodyPr/>
          <a:lstStyle/>
          <a:p>
            <a:r>
              <a:rPr lang="en-GB" dirty="0"/>
              <a:t>Regular updates via email to share achievements, progress and concerns</a:t>
            </a:r>
          </a:p>
          <a:p>
            <a:r>
              <a:rPr lang="en-GB" dirty="0"/>
              <a:t>Photographs so you can see what they have been doing at school</a:t>
            </a:r>
          </a:p>
          <a:p>
            <a:r>
              <a:rPr lang="en-GB" dirty="0"/>
              <a:t>Information about your child’s next steps and targets</a:t>
            </a:r>
          </a:p>
          <a:p>
            <a:r>
              <a:rPr lang="en-GB" dirty="0"/>
              <a:t>Tips on ways to help your child at home with these</a:t>
            </a:r>
          </a:p>
          <a:p>
            <a:r>
              <a:rPr lang="en-GB" dirty="0"/>
              <a:t>10 minute Parent Appointments twice a year – November and April </a:t>
            </a:r>
          </a:p>
          <a:p>
            <a:r>
              <a:rPr lang="en-GB" dirty="0"/>
              <a:t>Annual School Report- July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32" y="365125"/>
            <a:ext cx="4049478" cy="22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40" y="133955"/>
            <a:ext cx="2801694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4446" y="15986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Please try and read every night with your child.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B050"/>
                </a:solidFill>
              </a:rPr>
              <a:t>Little and often is the key to engaging young readers!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36" y="3367297"/>
            <a:ext cx="3472072" cy="270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19" y="2751712"/>
            <a:ext cx="3058162" cy="204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47" y="3195252"/>
            <a:ext cx="2692331" cy="19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022" y="4925367"/>
            <a:ext cx="2701529" cy="18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E3E7361DC9449BD77CE5C5CFEE38D" ma:contentTypeVersion="16" ma:contentTypeDescription="Create a new document." ma:contentTypeScope="" ma:versionID="60d91576a7ea0748381d9aea36a03c54">
  <xsd:schema xmlns:xsd="http://www.w3.org/2001/XMLSchema" xmlns:xs="http://www.w3.org/2001/XMLSchema" xmlns:p="http://schemas.microsoft.com/office/2006/metadata/properties" xmlns:ns2="7a76f183-a700-452a-8e30-2c143000a1eb" xmlns:ns3="e81f108a-d767-4218-b783-58a3283f0124" targetNamespace="http://schemas.microsoft.com/office/2006/metadata/properties" ma:root="true" ma:fieldsID="9fbfb4f0b13497416fae126ac331a3f5" ns2:_="" ns3:_="">
    <xsd:import namespace="7a76f183-a700-452a-8e30-2c143000a1eb"/>
    <xsd:import namespace="e81f108a-d767-4218-b783-58a3283f0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f183-a700-452a-8e30-2c143000a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241f46-d2bb-4f12-9a20-44fa6f3480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f108a-d767-4218-b783-58a3283f012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76f183-a700-452a-8e30-2c143000a1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79878F-3566-4F08-9850-79AC6F63E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76f183-a700-452a-8e30-2c143000a1eb"/>
    <ds:schemaRef ds:uri="e81f108a-d767-4218-b783-58a3283f0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8E3C8C-0736-41A8-AF07-3079BF5FA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7C9C6-F2B0-466E-A6E5-321B1CEDE653}">
  <ds:schemaRefs>
    <ds:schemaRef ds:uri="http://purl.org/dc/elements/1.1/"/>
    <ds:schemaRef ds:uri="http://schemas.microsoft.com/office/2006/metadata/properties"/>
    <ds:schemaRef ds:uri="http://purl.org/dc/terms/"/>
    <ds:schemaRef ds:uri="7a76f183-a700-452a-8e30-2c143000a1eb"/>
    <ds:schemaRef ds:uri="e81f108a-d767-4218-b783-58a3283f0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1222</Words>
  <Application>Microsoft Office PowerPoint</Application>
  <PresentationFormat>Widescreen</PresentationFormat>
  <Paragraphs>152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Office Theme</vt:lpstr>
      <vt:lpstr>Oracy- The ability to communicate effectively!</vt:lpstr>
      <vt:lpstr>How does Early Years Foundation Stage (EYFS) fit in? </vt:lpstr>
      <vt:lpstr>PowerPoint Presentation</vt:lpstr>
      <vt:lpstr>  Learning in the Early Years is a balance of..</vt:lpstr>
      <vt:lpstr>What does learning look like in EYFS?</vt:lpstr>
      <vt:lpstr>Weekly Learning Organisers</vt:lpstr>
      <vt:lpstr>Reception Baseline Assessment (RBA)</vt:lpstr>
      <vt:lpstr>Communicating With Parents</vt:lpstr>
      <vt:lpstr>Reading</vt:lpstr>
      <vt:lpstr>Each week your child will bring home…</vt:lpstr>
      <vt:lpstr>Reading</vt:lpstr>
      <vt:lpstr>Reading at Home Diaries Please record every time your child reads to you at home. You are welcome to comment if you wish.</vt:lpstr>
      <vt:lpstr>Library Sessions   Please look after our books!</vt:lpstr>
      <vt:lpstr> Teaching &amp; Supporting Reading  Workshop for Parents</vt:lpstr>
      <vt:lpstr>Please remember the following… </vt:lpstr>
      <vt:lpstr>EYFS Uniform</vt:lpstr>
      <vt:lpstr>   PE / Sport Kit  (Reception only)</vt:lpstr>
      <vt:lpstr> Lunches (for Reception) please encourage independent eating!  Healthy packed lunch from home (no nuts, fizzy drinks sweets or chocolate)  or School Dinner (Free and ordered in advance online) www.parentpay.com/  Please do not send snacks </vt:lpstr>
      <vt:lpstr>Useful Reference </vt:lpstr>
      <vt:lpstr>Top Tips for learning  </vt:lpstr>
      <vt:lpstr>Oracy- The ability to communicate effectively!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Read!</dc:title>
  <dc:creator>Kate Mifflin</dc:creator>
  <cp:lastModifiedBy>Mrs Mitchell</cp:lastModifiedBy>
  <cp:revision>139</cp:revision>
  <cp:lastPrinted>2021-09-27T10:57:55Z</cp:lastPrinted>
  <dcterms:created xsi:type="dcterms:W3CDTF">2015-10-16T11:25:34Z</dcterms:created>
  <dcterms:modified xsi:type="dcterms:W3CDTF">2023-09-12T10:59:12Z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0x0101009B2E3E7361DC9449BD77CE5C5CFEE38D</vt:lpwstr>
  </property>
</Properties>
</file>