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7"/>
  </p:handoutMasterIdLst>
  <p:sldIdLst>
    <p:sldId id="256" r:id="rId5"/>
    <p:sldId id="260" r:id="rId6"/>
    <p:sldId id="261" r:id="rId7"/>
    <p:sldId id="259" r:id="rId8"/>
    <p:sldId id="274" r:id="rId9"/>
    <p:sldId id="275" r:id="rId10"/>
    <p:sldId id="272" r:id="rId11"/>
    <p:sldId id="264" r:id="rId12"/>
    <p:sldId id="267" r:id="rId13"/>
    <p:sldId id="266" r:id="rId14"/>
    <p:sldId id="273" r:id="rId15"/>
    <p:sldId id="265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 Smith" userId="S::lsmith@epcollier.reading.sch.uk::f78769d8-8a62-4a52-ad3d-c9f9413e6183" providerId="AD" clId="Web-{AA269BD2-01BF-E2F7-2D02-2AB2618CC774}"/>
  </pc:docChgLst>
  <pc:docChgLst>
    <pc:chgData name="Miss Smith" userId="S::lsmith@epcollier.reading.sch.uk::f78769d8-8a62-4a52-ad3d-c9f9413e6183" providerId="AD" clId="Web-{636187BB-F3D9-53F3-F511-BC4CA6AD95AF}"/>
  </pc:docChgLst>
  <pc:docChgLst>
    <pc:chgData name="Miss Knight" userId="32e41ea4-d3bf-4951-97c0-a89af3598fe5" providerId="ADAL" clId="{D1372C3B-0AC6-40EC-B849-1B3785B0D99D}"/>
    <pc:docChg chg="undo custSel addSld delSld modSld">
      <pc:chgData name="Miss Knight" userId="32e41ea4-d3bf-4951-97c0-a89af3598fe5" providerId="ADAL" clId="{D1372C3B-0AC6-40EC-B849-1B3785B0D99D}" dt="2024-09-02T14:25:12.678" v="494" actId="20577"/>
      <pc:docMkLst>
        <pc:docMk/>
      </pc:docMkLst>
      <pc:sldChg chg="addSp modSp">
        <pc:chgData name="Miss Knight" userId="32e41ea4-d3bf-4951-97c0-a89af3598fe5" providerId="ADAL" clId="{D1372C3B-0AC6-40EC-B849-1B3785B0D99D}" dt="2024-09-02T13:33:45.316" v="473" actId="20577"/>
        <pc:sldMkLst>
          <pc:docMk/>
          <pc:sldMk cId="3012475165" sldId="264"/>
        </pc:sldMkLst>
        <pc:spChg chg="mod">
          <ac:chgData name="Miss Knight" userId="32e41ea4-d3bf-4951-97c0-a89af3598fe5" providerId="ADAL" clId="{D1372C3B-0AC6-40EC-B849-1B3785B0D99D}" dt="2024-09-02T13:33:45.316" v="473" actId="20577"/>
          <ac:spMkLst>
            <pc:docMk/>
            <pc:sldMk cId="3012475165" sldId="264"/>
            <ac:spMk id="3" creationId="{00000000-0000-0000-0000-000000000000}"/>
          </ac:spMkLst>
        </pc:spChg>
        <pc:picChg chg="mod">
          <ac:chgData name="Miss Knight" userId="32e41ea4-d3bf-4951-97c0-a89af3598fe5" providerId="ADAL" clId="{D1372C3B-0AC6-40EC-B849-1B3785B0D99D}" dt="2024-09-02T13:33:35.782" v="471" actId="1076"/>
          <ac:picMkLst>
            <pc:docMk/>
            <pc:sldMk cId="3012475165" sldId="264"/>
            <ac:picMk id="4" creationId="{00000000-0000-0000-0000-000000000000}"/>
          </ac:picMkLst>
        </pc:picChg>
        <pc:picChg chg="add mod modCrop">
          <ac:chgData name="Miss Knight" userId="32e41ea4-d3bf-4951-97c0-a89af3598fe5" providerId="ADAL" clId="{D1372C3B-0AC6-40EC-B849-1B3785B0D99D}" dt="2024-09-02T13:33:40.878" v="472" actId="1076"/>
          <ac:picMkLst>
            <pc:docMk/>
            <pc:sldMk cId="3012475165" sldId="264"/>
            <ac:picMk id="5" creationId="{B4072C0D-62E7-4020-8AA1-111694E19FCE}"/>
          </ac:picMkLst>
        </pc:picChg>
      </pc:sldChg>
      <pc:sldChg chg="modSp">
        <pc:chgData name="Miss Knight" userId="32e41ea4-d3bf-4951-97c0-a89af3598fe5" providerId="ADAL" clId="{D1372C3B-0AC6-40EC-B849-1B3785B0D99D}" dt="2024-09-02T14:25:12.678" v="494" actId="20577"/>
        <pc:sldMkLst>
          <pc:docMk/>
          <pc:sldMk cId="210431075" sldId="267"/>
        </pc:sldMkLst>
        <pc:spChg chg="mod">
          <ac:chgData name="Miss Knight" userId="32e41ea4-d3bf-4951-97c0-a89af3598fe5" providerId="ADAL" clId="{D1372C3B-0AC6-40EC-B849-1B3785B0D99D}" dt="2024-09-02T14:25:12.678" v="494" actId="20577"/>
          <ac:spMkLst>
            <pc:docMk/>
            <pc:sldMk cId="210431075" sldId="267"/>
            <ac:spMk id="2" creationId="{00000000-0000-0000-0000-000000000000}"/>
          </ac:spMkLst>
        </pc:spChg>
      </pc:sldChg>
      <pc:sldChg chg="addSp delSp modSp add del">
        <pc:chgData name="Miss Knight" userId="32e41ea4-d3bf-4951-97c0-a89af3598fe5" providerId="ADAL" clId="{D1372C3B-0AC6-40EC-B849-1B3785B0D99D}" dt="2024-09-02T13:29:12.334" v="380" actId="2696"/>
        <pc:sldMkLst>
          <pc:docMk/>
          <pc:sldMk cId="57454249" sldId="276"/>
        </pc:sldMkLst>
        <pc:spChg chg="mod">
          <ac:chgData name="Miss Knight" userId="32e41ea4-d3bf-4951-97c0-a89af3598fe5" providerId="ADAL" clId="{D1372C3B-0AC6-40EC-B849-1B3785B0D99D}" dt="2024-09-02T13:27:44.875" v="358" actId="113"/>
          <ac:spMkLst>
            <pc:docMk/>
            <pc:sldMk cId="57454249" sldId="276"/>
            <ac:spMk id="2" creationId="{683EFBF9-5D9F-475C-AF01-8D9B1499DC48}"/>
          </ac:spMkLst>
        </pc:spChg>
        <pc:spChg chg="del">
          <ac:chgData name="Miss Knight" userId="32e41ea4-d3bf-4951-97c0-a89af3598fe5" providerId="ADAL" clId="{D1372C3B-0AC6-40EC-B849-1B3785B0D99D}" dt="2024-09-02T13:26:40.462" v="314" actId="478"/>
          <ac:spMkLst>
            <pc:docMk/>
            <pc:sldMk cId="57454249" sldId="276"/>
            <ac:spMk id="3" creationId="{812F7BBD-E00B-48A0-ADE1-F41E7F41A6A8}"/>
          </ac:spMkLst>
        </pc:spChg>
        <pc:spChg chg="add del mod">
          <ac:chgData name="Miss Knight" userId="32e41ea4-d3bf-4951-97c0-a89af3598fe5" providerId="ADAL" clId="{D1372C3B-0AC6-40EC-B849-1B3785B0D99D}" dt="2024-09-02T13:28:43.919" v="378" actId="478"/>
          <ac:spMkLst>
            <pc:docMk/>
            <pc:sldMk cId="57454249" sldId="276"/>
            <ac:spMk id="4" creationId="{2FFA981B-7DDB-4F90-B5FF-379FF02CEB40}"/>
          </ac:spMkLst>
        </pc:spChg>
        <pc:picChg chg="add mod modCrop">
          <ac:chgData name="Miss Knight" userId="32e41ea4-d3bf-4951-97c0-a89af3598fe5" providerId="ADAL" clId="{D1372C3B-0AC6-40EC-B849-1B3785B0D99D}" dt="2024-09-02T13:28:59.767" v="379" actId="732"/>
          <ac:picMkLst>
            <pc:docMk/>
            <pc:sldMk cId="57454249" sldId="276"/>
            <ac:picMk id="1026" creationId="{61C304DA-6BB7-4E76-9C1F-87B3EB23A658}"/>
          </ac:picMkLst>
        </pc:picChg>
      </pc:sldChg>
    </pc:docChg>
  </pc:docChgLst>
  <pc:docChgLst>
    <pc:chgData name="Miss Smith" userId="f78769d8-8a62-4a52-ad3d-c9f9413e6183" providerId="ADAL" clId="{81C35FB1-2F4E-46D2-9600-ADC7EA89532A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8055"/>
          </a:xfrm>
          <a:prstGeom prst="rect">
            <a:avLst/>
          </a:prstGeom>
        </p:spPr>
        <p:txBody>
          <a:bodyPr vert="horz" lIns="95553" tIns="47776" rIns="95553" bIns="4777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60" cy="498055"/>
          </a:xfrm>
          <a:prstGeom prst="rect">
            <a:avLst/>
          </a:prstGeom>
        </p:spPr>
        <p:txBody>
          <a:bodyPr vert="horz" lIns="95553" tIns="47776" rIns="95553" bIns="47776" rtlCol="0"/>
          <a:lstStyle>
            <a:lvl1pPr algn="r">
              <a:defRPr sz="1300"/>
            </a:lvl1pPr>
          </a:lstStyle>
          <a:p>
            <a:fld id="{DB1C686E-AE96-4D3F-AF93-3B6738893689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60" cy="498054"/>
          </a:xfrm>
          <a:prstGeom prst="rect">
            <a:avLst/>
          </a:prstGeom>
        </p:spPr>
        <p:txBody>
          <a:bodyPr vert="horz" lIns="95553" tIns="47776" rIns="95553" bIns="4777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60" cy="498054"/>
          </a:xfrm>
          <a:prstGeom prst="rect">
            <a:avLst/>
          </a:prstGeom>
        </p:spPr>
        <p:txBody>
          <a:bodyPr vert="horz" lIns="95553" tIns="47776" rIns="95553" bIns="47776" rtlCol="0" anchor="b"/>
          <a:lstStyle>
            <a:lvl1pPr algn="r">
              <a:defRPr sz="1300"/>
            </a:lvl1pPr>
          </a:lstStyle>
          <a:p>
            <a:fld id="{B1209685-EB12-4396-B3C9-D016ADB1A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248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B02-9229-4061-B91C-98F239E73B5F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0661-FEDD-44E2-BD4A-777B42593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455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B02-9229-4061-B91C-98F239E73B5F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0661-FEDD-44E2-BD4A-777B42593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44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B02-9229-4061-B91C-98F239E73B5F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0661-FEDD-44E2-BD4A-777B42593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95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B02-9229-4061-B91C-98F239E73B5F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0661-FEDD-44E2-BD4A-777B42593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48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B02-9229-4061-B91C-98F239E73B5F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0661-FEDD-44E2-BD4A-777B42593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70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B02-9229-4061-B91C-98F239E73B5F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0661-FEDD-44E2-BD4A-777B42593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635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B02-9229-4061-B91C-98F239E73B5F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0661-FEDD-44E2-BD4A-777B42593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32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B02-9229-4061-B91C-98F239E73B5F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0661-FEDD-44E2-BD4A-777B42593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510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B02-9229-4061-B91C-98F239E73B5F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0661-FEDD-44E2-BD4A-777B42593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63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B02-9229-4061-B91C-98F239E73B5F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0661-FEDD-44E2-BD4A-777B42593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606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B02-9229-4061-B91C-98F239E73B5F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0661-FEDD-44E2-BD4A-777B42593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63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9EB02-9229-4061-B91C-98F239E73B5F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0661-FEDD-44E2-BD4A-777B42593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11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buniform-online.co.uk/epcollier" TargetMode="External"/><Relationship Id="rId2" Type="http://schemas.openxmlformats.org/officeDocument/2006/relationships/hyperlink" Target="http://www.epcollier.reading.sch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578" y="-159025"/>
            <a:ext cx="11405821" cy="4382616"/>
          </a:xfrm>
        </p:spPr>
        <p:txBody>
          <a:bodyPr>
            <a:normAutofit/>
          </a:bodyPr>
          <a:lstStyle/>
          <a:p>
            <a:r>
              <a:rPr lang="en-GB" sz="8800" b="1"/>
              <a:t>Starting Nursery at</a:t>
            </a:r>
            <a:br>
              <a:rPr lang="en-GB" sz="8800" b="1"/>
            </a:br>
            <a:r>
              <a:rPr lang="en-GB" sz="8800" b="1"/>
              <a:t> EP Collier 2023</a:t>
            </a:r>
            <a:br>
              <a:rPr lang="en-GB" b="1"/>
            </a:br>
            <a:endParaRPr lang="en-GB" b="1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807" y="3429000"/>
            <a:ext cx="3111362" cy="312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96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/>
              <a:t>How can I help?</a:t>
            </a:r>
            <a:br>
              <a:rPr lang="en-GB" b="1" u="sng"/>
            </a:br>
            <a:r>
              <a:rPr lang="en-GB" b="1" u="sng"/>
              <a:t>   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139483"/>
            <a:ext cx="10515600" cy="5569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u="sng"/>
              <a:t>BE POSITIVE &amp; EXCITED FOR YOUR CHILD!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 u="sng"/>
              <a:t>PLEASE help your child to…</a:t>
            </a:r>
          </a:p>
          <a:p>
            <a:r>
              <a:rPr lang="en-GB"/>
              <a:t>   Be independent</a:t>
            </a:r>
          </a:p>
          <a:p>
            <a:r>
              <a:rPr lang="en-GB"/>
              <a:t>   Take shoes on &amp; off and put coats on</a:t>
            </a:r>
          </a:p>
          <a:p>
            <a:r>
              <a:rPr lang="en-GB"/>
              <a:t>   Recognise their name </a:t>
            </a:r>
          </a:p>
          <a:p>
            <a:r>
              <a:rPr lang="en-GB"/>
              <a:t>  Use the toilet independently</a:t>
            </a:r>
          </a:p>
          <a:p>
            <a:r>
              <a:rPr lang="en-GB"/>
              <a:t>   Ask for help from an adult</a:t>
            </a:r>
          </a:p>
          <a:p>
            <a:r>
              <a:rPr lang="en-GB"/>
              <a:t>   Share the Transition Booklet with your child</a:t>
            </a:r>
          </a:p>
          <a:p>
            <a:r>
              <a:rPr lang="en-GB" b="1"/>
              <a:t>   Remember early nights! 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372" y="1503985"/>
            <a:ext cx="3087931" cy="411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58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64850">
            <a:off x="7860456" y="1775008"/>
            <a:ext cx="2633976" cy="37628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55" y="2039701"/>
            <a:ext cx="6721678" cy="27698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08514" y="5463543"/>
            <a:ext cx="221428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/>
              <a:t>Children’s Booklet to download from website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1678DA5-E4F4-4417-A62E-CAF228CDF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 Collier website </a:t>
            </a:r>
          </a:p>
        </p:txBody>
      </p:sp>
    </p:spTree>
    <p:extLst>
      <p:ext uri="{BB962C8B-B14F-4D97-AF65-F5344CB8AC3E}">
        <p14:creationId xmlns:p14="http://schemas.microsoft.com/office/powerpoint/2010/main" val="446218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/>
              <a:t>Practical Help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051" y="1519312"/>
            <a:ext cx="11742264" cy="51628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200"/>
              <a:t>EP Collier website: </a:t>
            </a:r>
            <a:r>
              <a:rPr lang="en-GB" sz="3200">
                <a:hlinkClick r:id="rId2"/>
              </a:rPr>
              <a:t>www.epcollier.reading.sch.uk</a:t>
            </a:r>
            <a:r>
              <a:rPr lang="en-GB" sz="3200"/>
              <a:t> </a:t>
            </a:r>
          </a:p>
          <a:p>
            <a:r>
              <a:rPr lang="en-GB" sz="3200"/>
              <a:t>Check Parent boards in playground</a:t>
            </a:r>
          </a:p>
          <a:p>
            <a:r>
              <a:rPr lang="en-GB" sz="3200"/>
              <a:t>Open door policy: Talk to staff at the beginning/end of the day</a:t>
            </a:r>
          </a:p>
          <a:p>
            <a:r>
              <a:rPr lang="en-GB" sz="3200"/>
              <a:t>Reporting absence </a:t>
            </a:r>
            <a:r>
              <a:rPr lang="en-GB" sz="3200" b="1" u="sng"/>
              <a:t>Tel: 9375470</a:t>
            </a:r>
            <a:endParaRPr lang="en-GB" sz="3200"/>
          </a:p>
          <a:p>
            <a:r>
              <a:rPr lang="en-GB" sz="3200"/>
              <a:t>Uniform: Available </a:t>
            </a:r>
            <a:r>
              <a:rPr lang="en-GB" sz="3200">
                <a:ea typeface="+mn-lt"/>
                <a:cs typeface="+mn-lt"/>
                <a:hlinkClick r:id="rId3"/>
              </a:rPr>
              <a:t>https://www.pbuniform-online.co.uk/epcollier</a:t>
            </a:r>
            <a:r>
              <a:rPr lang="en-GB" sz="3200">
                <a:ea typeface="+mn-lt"/>
                <a:cs typeface="+mn-lt"/>
              </a:rPr>
              <a:t> </a:t>
            </a:r>
            <a:endParaRPr lang="en-GB" sz="3200" b="1"/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sp>
        <p:nvSpPr>
          <p:cNvPr id="4" name="AutoShape 2" descr="Image result for phone computer cartoon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721" y="168275"/>
            <a:ext cx="2973594" cy="236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96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364" y="-1"/>
            <a:ext cx="4171667" cy="3277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5852"/>
          </a:xfrm>
        </p:spPr>
        <p:txBody>
          <a:bodyPr>
            <a:normAutofit/>
          </a:bodyPr>
          <a:lstStyle/>
          <a:p>
            <a:r>
              <a:rPr lang="en-GB"/>
              <a:t>Headteacher: Mrs McMinn</a:t>
            </a:r>
          </a:p>
          <a:p>
            <a:r>
              <a:rPr lang="en-GB"/>
              <a:t>Deputy Head: Ms Barnett</a:t>
            </a:r>
          </a:p>
          <a:p>
            <a:r>
              <a:rPr lang="en-GB"/>
              <a:t>EYFS Lead: Ms Lee</a:t>
            </a:r>
          </a:p>
          <a:p>
            <a:r>
              <a:rPr lang="en-GB"/>
              <a:t>Nursery Staff:  Miss Smith &amp; Miss Knight (Class Teachers) supported by Mrs </a:t>
            </a:r>
            <a:r>
              <a:rPr lang="en-GB" err="1"/>
              <a:t>Kayani</a:t>
            </a:r>
            <a:r>
              <a:rPr lang="en-GB"/>
              <a:t> (Early Years Practitioner)</a:t>
            </a:r>
          </a:p>
          <a:p>
            <a:r>
              <a:rPr lang="en-GB"/>
              <a:t>Miss </a:t>
            </a:r>
            <a:r>
              <a:rPr lang="en-GB" err="1"/>
              <a:t>Gillanders</a:t>
            </a:r>
            <a:r>
              <a:rPr lang="en-GB"/>
              <a:t> is our Inclusion Manager and oversees the support for children who have special needs.</a:t>
            </a:r>
          </a:p>
          <a:p>
            <a:r>
              <a:rPr lang="en-GB"/>
              <a:t>Other agencies that work alongside us include the School Nursing Team, Speech &amp; Language Therapists, Educational Psychologist and other specialist support services.</a:t>
            </a:r>
          </a:p>
        </p:txBody>
      </p:sp>
    </p:spTree>
    <p:extLst>
      <p:ext uri="{BB962C8B-B14F-4D97-AF65-F5344CB8AC3E}">
        <p14:creationId xmlns:p14="http://schemas.microsoft.com/office/powerpoint/2010/main" val="4097946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/>
              <a:t>The Characteristics of Effective Learning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940554" y="1385394"/>
            <a:ext cx="917939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rgbClr val="F57A21"/>
                </a:solidFill>
                <a:latin typeface="HelveticaNeue-Bold"/>
              </a:rPr>
              <a:t>Playing and exploring – engagement</a:t>
            </a:r>
          </a:p>
          <a:p>
            <a:r>
              <a:rPr lang="en-GB" sz="2800" b="1">
                <a:solidFill>
                  <a:srgbClr val="000000"/>
                </a:solidFill>
                <a:latin typeface="HelveticaNeue-Bold"/>
              </a:rPr>
              <a:t>Finding out and exploring</a:t>
            </a:r>
          </a:p>
          <a:p>
            <a:r>
              <a:rPr lang="en-GB" sz="2800" b="1">
                <a:solidFill>
                  <a:srgbClr val="000000"/>
                </a:solidFill>
                <a:latin typeface="HelveticaNeue-Bold"/>
              </a:rPr>
              <a:t>Playing with what they know</a:t>
            </a:r>
          </a:p>
          <a:p>
            <a:r>
              <a:rPr lang="en-GB" sz="2800" b="1">
                <a:solidFill>
                  <a:srgbClr val="000000"/>
                </a:solidFill>
                <a:latin typeface="HelveticaNeue-Bold"/>
              </a:rPr>
              <a:t>Being willing to ‘have a go’</a:t>
            </a:r>
          </a:p>
          <a:p>
            <a:r>
              <a:rPr lang="en-GB" sz="2800" b="1">
                <a:solidFill>
                  <a:srgbClr val="F57A21"/>
                </a:solidFill>
                <a:latin typeface="HelveticaNeue-Bold"/>
              </a:rPr>
              <a:t>Active learning – motivation</a:t>
            </a:r>
          </a:p>
          <a:p>
            <a:r>
              <a:rPr lang="en-GB" sz="2800" b="1">
                <a:solidFill>
                  <a:srgbClr val="000000"/>
                </a:solidFill>
                <a:latin typeface="HelveticaNeue-Bold"/>
              </a:rPr>
              <a:t>Being involved and concentrating</a:t>
            </a:r>
          </a:p>
          <a:p>
            <a:r>
              <a:rPr lang="en-GB" sz="2800" b="1">
                <a:solidFill>
                  <a:srgbClr val="000000"/>
                </a:solidFill>
                <a:latin typeface="HelveticaNeue-Bold"/>
              </a:rPr>
              <a:t>Keeping trying</a:t>
            </a:r>
          </a:p>
          <a:p>
            <a:r>
              <a:rPr lang="en-GB" sz="2800" b="1">
                <a:solidFill>
                  <a:srgbClr val="000000"/>
                </a:solidFill>
                <a:latin typeface="HelveticaNeue-Bold"/>
              </a:rPr>
              <a:t>Enjoying achieving what they set out to do</a:t>
            </a:r>
          </a:p>
          <a:p>
            <a:r>
              <a:rPr lang="en-GB" sz="2800" b="1">
                <a:solidFill>
                  <a:srgbClr val="F57A21"/>
                </a:solidFill>
                <a:latin typeface="HelveticaNeue-Bold"/>
              </a:rPr>
              <a:t>Creating and thinking critically – thinking</a:t>
            </a:r>
          </a:p>
          <a:p>
            <a:r>
              <a:rPr lang="en-GB" sz="2800" b="1">
                <a:solidFill>
                  <a:srgbClr val="000000"/>
                </a:solidFill>
                <a:latin typeface="HelveticaNeue-Bold"/>
              </a:rPr>
              <a:t>Having their own ideas</a:t>
            </a:r>
          </a:p>
          <a:p>
            <a:r>
              <a:rPr lang="en-GB" sz="2800" b="1">
                <a:solidFill>
                  <a:srgbClr val="000000"/>
                </a:solidFill>
                <a:latin typeface="HelveticaNeue-Bold"/>
              </a:rPr>
              <a:t>Making links between their learning experiences</a:t>
            </a:r>
          </a:p>
          <a:p>
            <a:r>
              <a:rPr lang="en-GB" sz="2800" b="1">
                <a:solidFill>
                  <a:srgbClr val="000000"/>
                </a:solidFill>
                <a:latin typeface="HelveticaNeue-Bold"/>
              </a:rPr>
              <a:t>Choosing new ways to do things/problem solving</a:t>
            </a:r>
            <a:endParaRPr lang="en-GB" sz="2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737" y="1820044"/>
            <a:ext cx="3657487" cy="271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41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12124" y="-195470"/>
            <a:ext cx="1542867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12124" y="6738730"/>
            <a:ext cx="1542867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E3AE87-AC2B-425F-8632-1B813F575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97" y="893928"/>
            <a:ext cx="10182406" cy="541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87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D5FD2-513E-4243-A6D6-21764D59A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/>
              <a:t>Nursery at EP Collier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769FA-D010-4144-904F-CCEA41336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12:15pm – 3.15pm </a:t>
            </a:r>
          </a:p>
          <a:p>
            <a:pPr marL="0" indent="0">
              <a:buNone/>
            </a:pPr>
            <a:r>
              <a:rPr lang="en-GB"/>
              <a:t>Please arrive promptly for the beginning of the session and be here ready for collection at the end of the session.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Learning and exploring free flow inside and outside.</a:t>
            </a:r>
          </a:p>
          <a:p>
            <a:endParaRPr lang="en-GB"/>
          </a:p>
          <a:p>
            <a:r>
              <a:rPr lang="en-GB"/>
              <a:t>A mix of child initiated and adult directed learning.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We provide water, milk and a fruit/vegetable snack. </a:t>
            </a:r>
          </a:p>
          <a:p>
            <a:endParaRPr lang="en-GB"/>
          </a:p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56835A-453B-4527-8AE2-D55728C13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605" y="3484221"/>
            <a:ext cx="2790595" cy="282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05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F24399-65BD-43AD-B1EF-3E630E447C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9528" y="318903"/>
            <a:ext cx="7280872" cy="601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46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37898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7030A0"/>
                </a:solidFill>
              </a:rPr>
              <a:t>What should my child bring to nursery?</a:t>
            </a:r>
            <a:br>
              <a:rPr lang="en-GB"/>
            </a:br>
            <a:br>
              <a:rPr lang="en-GB"/>
            </a:br>
            <a:r>
              <a:rPr lang="en-GB"/>
              <a:t>- Warm waterproof coat</a:t>
            </a:r>
            <a:br>
              <a:rPr lang="en-GB"/>
            </a:br>
            <a:r>
              <a:rPr lang="en-GB"/>
              <a:t>- Water bottle (water only please)</a:t>
            </a:r>
            <a:br>
              <a:rPr lang="en-GB"/>
            </a:br>
            <a:r>
              <a:rPr lang="en-GB"/>
              <a:t>- bookbag </a:t>
            </a:r>
            <a:br>
              <a:rPr lang="en-GB"/>
            </a:br>
            <a:r>
              <a:rPr lang="en-GB"/>
              <a:t>-spare set of clothes to leave at school (in named bag)</a:t>
            </a:r>
            <a:br>
              <a:rPr lang="en-GB"/>
            </a:br>
            <a:br>
              <a:rPr lang="en-GB"/>
            </a:br>
            <a:r>
              <a:rPr lang="en-GB" b="1" u="sng">
                <a:solidFill>
                  <a:srgbClr val="FF0000"/>
                </a:solidFill>
              </a:rPr>
              <a:t>PLEASE NAME ALL ITEMS!</a:t>
            </a:r>
            <a:br>
              <a:rPr lang="en-GB"/>
            </a:br>
            <a:endParaRPr lang="en-GB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578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Transition Arrangements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914" y="1614633"/>
            <a:ext cx="10515600" cy="52433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rgbClr val="00B050"/>
                </a:solidFill>
              </a:rPr>
              <a:t>Thursday 5</a:t>
            </a:r>
            <a:r>
              <a:rPr lang="en-GB" sz="3200" b="1" baseline="30000" dirty="0">
                <a:solidFill>
                  <a:srgbClr val="00B050"/>
                </a:solidFill>
              </a:rPr>
              <a:t>th – </a:t>
            </a:r>
            <a:r>
              <a:rPr lang="en-GB" sz="3200" b="1" dirty="0">
                <a:solidFill>
                  <a:srgbClr val="00B050"/>
                </a:solidFill>
              </a:rPr>
              <a:t>Tuesday 10</a:t>
            </a:r>
            <a:r>
              <a:rPr lang="en-GB" sz="3200" b="1" baseline="30000" dirty="0">
                <a:solidFill>
                  <a:srgbClr val="00B050"/>
                </a:solidFill>
              </a:rPr>
              <a:t>th </a:t>
            </a:r>
            <a:r>
              <a:rPr lang="en-GB" sz="3200" b="1" dirty="0">
                <a:solidFill>
                  <a:srgbClr val="00B050"/>
                </a:solidFill>
              </a:rPr>
              <a:t>September:</a:t>
            </a:r>
          </a:p>
          <a:p>
            <a:pPr marL="0" indent="0">
              <a:buNone/>
            </a:pPr>
            <a:r>
              <a:rPr lang="en-GB" sz="3200" dirty="0"/>
              <a:t>10 minute 1:1 meetings with teacher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b="1" dirty="0">
                <a:solidFill>
                  <a:srgbClr val="00B050"/>
                </a:solidFill>
              </a:rPr>
              <a:t>Wednesday 11</a:t>
            </a:r>
            <a:r>
              <a:rPr lang="en-GB" sz="3200" b="1" baseline="30000" dirty="0">
                <a:solidFill>
                  <a:srgbClr val="00B050"/>
                </a:solidFill>
              </a:rPr>
              <a:t>th</a:t>
            </a:r>
            <a:r>
              <a:rPr lang="en-GB" sz="3200" b="1" dirty="0">
                <a:solidFill>
                  <a:srgbClr val="00B050"/>
                </a:solidFill>
              </a:rPr>
              <a:t> September: </a:t>
            </a:r>
            <a:r>
              <a:rPr lang="en-GB" sz="3200" dirty="0"/>
              <a:t>1 hour stay and play session with parents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b="1" dirty="0">
                <a:solidFill>
                  <a:srgbClr val="00B050"/>
                </a:solidFill>
              </a:rPr>
              <a:t>Thursday 12</a:t>
            </a:r>
            <a:r>
              <a:rPr lang="en-GB" sz="3200" b="1" baseline="30000" dirty="0">
                <a:solidFill>
                  <a:srgbClr val="00B050"/>
                </a:solidFill>
              </a:rPr>
              <a:t>th</a:t>
            </a:r>
            <a:r>
              <a:rPr lang="en-GB" sz="3200" b="1" dirty="0">
                <a:solidFill>
                  <a:srgbClr val="00B050"/>
                </a:solidFill>
              </a:rPr>
              <a:t> – Wednesday 18</a:t>
            </a:r>
            <a:r>
              <a:rPr lang="en-GB" sz="3200" b="1" baseline="30000" dirty="0">
                <a:solidFill>
                  <a:srgbClr val="00B050"/>
                </a:solidFill>
              </a:rPr>
              <a:t>th</a:t>
            </a:r>
            <a:r>
              <a:rPr lang="en-GB" sz="3200" b="1" dirty="0">
                <a:solidFill>
                  <a:srgbClr val="00B050"/>
                </a:solidFill>
              </a:rPr>
              <a:t> September: </a:t>
            </a:r>
            <a:r>
              <a:rPr lang="en-GB" sz="3200" dirty="0"/>
              <a:t>Start nursery in small groups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b="1" dirty="0">
                <a:solidFill>
                  <a:srgbClr val="00B050"/>
                </a:solidFill>
              </a:rPr>
              <a:t>Wednesday 18th September: </a:t>
            </a:r>
            <a:r>
              <a:rPr lang="en-GB" sz="3200" dirty="0"/>
              <a:t>whole class</a:t>
            </a:r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802" y="5270318"/>
            <a:ext cx="1795316" cy="1386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072C0D-62E7-4020-8AA1-111694E19F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115"/>
          <a:stretch/>
        </p:blipFill>
        <p:spPr>
          <a:xfrm>
            <a:off x="7576238" y="365125"/>
            <a:ext cx="4227730" cy="209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75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Things to do at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Read to your child or share books EVERYDAY</a:t>
            </a:r>
          </a:p>
          <a:p>
            <a:r>
              <a:rPr lang="en-GB" dirty="0"/>
              <a:t>Talk to your child at every opportunity</a:t>
            </a:r>
          </a:p>
          <a:p>
            <a:r>
              <a:rPr lang="en-GB" dirty="0"/>
              <a:t>Share rhymes &amp; songs </a:t>
            </a:r>
          </a:p>
          <a:p>
            <a:r>
              <a:rPr lang="en-GB" dirty="0"/>
              <a:t>Please use lower case letters       f       h      k     t</a:t>
            </a:r>
          </a:p>
          <a:p>
            <a:r>
              <a:rPr lang="en-GB" dirty="0"/>
              <a:t>Use letter </a:t>
            </a:r>
            <a:r>
              <a:rPr lang="en-GB" u="sng" dirty="0"/>
              <a:t>sounds</a:t>
            </a:r>
            <a:r>
              <a:rPr lang="en-GB" dirty="0"/>
              <a:t> not letter names</a:t>
            </a:r>
          </a:p>
          <a:p>
            <a:r>
              <a:rPr lang="en-GB" dirty="0"/>
              <a:t>Speak in your home language</a:t>
            </a:r>
          </a:p>
          <a:p>
            <a:r>
              <a:rPr lang="en-GB"/>
              <a:t>Be positive and make learning fun!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216" y="628396"/>
            <a:ext cx="2124584" cy="212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1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2E3E7361DC9449BD77CE5C5CFEE38D" ma:contentTypeVersion="17" ma:contentTypeDescription="Create a new document." ma:contentTypeScope="" ma:versionID="0e981145a3fd268bb4ac84a321997989">
  <xsd:schema xmlns:xsd="http://www.w3.org/2001/XMLSchema" xmlns:xs="http://www.w3.org/2001/XMLSchema" xmlns:p="http://schemas.microsoft.com/office/2006/metadata/properties" xmlns:ns2="e81f108a-d767-4218-b783-58a3283f0124" xmlns:ns3="7a76f183-a700-452a-8e30-2c143000a1eb" targetNamespace="http://schemas.microsoft.com/office/2006/metadata/properties" ma:root="true" ma:fieldsID="78e711b676fcb6ca22d0b45f97adb32b" ns2:_="" ns3:_="">
    <xsd:import namespace="e81f108a-d767-4218-b783-58a3283f0124"/>
    <xsd:import namespace="7a76f183-a700-452a-8e30-2c143000a1e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1f108a-d767-4218-b783-58a3283f01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76f183-a700-452a-8e30-2c143000a1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b241f46-d2bb-4f12-9a20-44fa6f3480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81f108a-d767-4218-b783-58a3283f0124">
      <UserInfo>
        <DisplayName>Mrs Lee</DisplayName>
        <AccountId>11</AccountId>
        <AccountType/>
      </UserInfo>
    </SharedWithUsers>
    <MediaLengthInSeconds xmlns="7a76f183-a700-452a-8e30-2c143000a1eb" xsi:nil="true"/>
    <lcf76f155ced4ddcb4097134ff3c332f xmlns="7a76f183-a700-452a-8e30-2c143000a1e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00679D-0658-495A-BDF9-6A6696C44C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1f108a-d767-4218-b783-58a3283f0124"/>
    <ds:schemaRef ds:uri="7a76f183-a700-452a-8e30-2c143000a1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1FC365-DBFB-450A-A0DF-9E6F9940EB28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7a76f183-a700-452a-8e30-2c143000a1eb"/>
    <ds:schemaRef ds:uri="e81f108a-d767-4218-b783-58a3283f0124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7604D88-D96C-41E9-9DF4-856E282603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491</Words>
  <Application>Microsoft Office PowerPoint</Application>
  <PresentationFormat>Widescreen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HelveticaNeue-Bold</vt:lpstr>
      <vt:lpstr>Office Theme</vt:lpstr>
      <vt:lpstr>Starting Nursery at  EP Collier 2023 </vt:lpstr>
      <vt:lpstr>Introductions</vt:lpstr>
      <vt:lpstr>The Characteristics of Effective Learning</vt:lpstr>
      <vt:lpstr>PowerPoint Presentation</vt:lpstr>
      <vt:lpstr>Nursery at EP Collier </vt:lpstr>
      <vt:lpstr>PowerPoint Presentation</vt:lpstr>
      <vt:lpstr>What should my child bring to nursery?  - Warm waterproof coat - Water bottle (water only please) - bookbag  -spare set of clothes to leave at school (in named bag)  PLEASE NAME ALL ITEMS! </vt:lpstr>
      <vt:lpstr>Transition Arrangements</vt:lpstr>
      <vt:lpstr>Things to do at home</vt:lpstr>
      <vt:lpstr>How can I help?      </vt:lpstr>
      <vt:lpstr>EP Collier website </vt:lpstr>
      <vt:lpstr>Practical Help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Starting School!</dc:title>
  <dc:creator>Kate Mifflin</dc:creator>
  <cp:lastModifiedBy>Miss Knight</cp:lastModifiedBy>
  <cp:revision>2</cp:revision>
  <cp:lastPrinted>2017-06-19T13:05:48Z</cp:lastPrinted>
  <dcterms:created xsi:type="dcterms:W3CDTF">2015-06-22T21:23:27Z</dcterms:created>
  <dcterms:modified xsi:type="dcterms:W3CDTF">2024-09-02T14:25:21Z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0x0101009B2E3E7361DC9449BD77CE5C5CFEE38D</vt:lpwstr>
  </property>
  <property fmtid="{D5CDD505-2E9C-101B-9397-08002B2CF9AE}" pid="3" name="Order">
    <vt:r8>1158300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ComplianceAssetId">
    <vt:lpwstr/>
  </property>
  <property fmtid="{D5CDD505-2E9C-101B-9397-08002B2CF9AE}" pid="7" name="MediaServiceImageTags">
    <vt:lpwstr/>
  </property>
</Properties>
</file>