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3"/>
  </p:notesMasterIdLst>
  <p:handoutMasterIdLst>
    <p:handoutMasterId r:id="rId24"/>
  </p:handoutMasterIdLst>
  <p:sldIdLst>
    <p:sldId id="256" r:id="rId2"/>
    <p:sldId id="269" r:id="rId3"/>
    <p:sldId id="271" r:id="rId4"/>
    <p:sldId id="257" r:id="rId5"/>
    <p:sldId id="274" r:id="rId6"/>
    <p:sldId id="258" r:id="rId7"/>
    <p:sldId id="272" r:id="rId8"/>
    <p:sldId id="270" r:id="rId9"/>
    <p:sldId id="259" r:id="rId10"/>
    <p:sldId id="260" r:id="rId11"/>
    <p:sldId id="261" r:id="rId12"/>
    <p:sldId id="262" r:id="rId13"/>
    <p:sldId id="263" r:id="rId14"/>
    <p:sldId id="264" r:id="rId15"/>
    <p:sldId id="275" r:id="rId16"/>
    <p:sldId id="273" r:id="rId17"/>
    <p:sldId id="265" r:id="rId18"/>
    <p:sldId id="266" r:id="rId19"/>
    <p:sldId id="267" r:id="rId20"/>
    <p:sldId id="276" r:id="rId21"/>
    <p:sldId id="268" r:id="rId22"/>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BD5B8A7-03AB-4C9C-B017-6383084F3E8F}" type="datetimeFigureOut">
              <a:rPr lang="en-GB" smtClean="0"/>
              <a:t>10/05/2018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3458BD-CE84-4090-BA50-3AC3905A7E8C}" type="slidenum">
              <a:rPr lang="en-GB" smtClean="0"/>
              <a:t>‹#›</a:t>
            </a:fld>
            <a:endParaRPr lang="en-GB"/>
          </a:p>
        </p:txBody>
      </p:sp>
    </p:spTree>
    <p:extLst>
      <p:ext uri="{BB962C8B-B14F-4D97-AF65-F5344CB8AC3E}">
        <p14:creationId xmlns:p14="http://schemas.microsoft.com/office/powerpoint/2010/main" val="128020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7440D44-7A35-44E5-A333-E6177E671BCD}" type="datetimeFigureOut">
              <a:rPr lang="en-GB" smtClean="0"/>
              <a:pPr/>
              <a:t>10/05/2018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5020284-E67E-46AA-A3D5-8E24059EC2FD}" type="slidenum">
              <a:rPr lang="en-GB" smtClean="0"/>
              <a:pPr/>
              <a:t>‹#›</a:t>
            </a:fld>
            <a:endParaRPr lang="en-GB"/>
          </a:p>
        </p:txBody>
      </p:sp>
    </p:spTree>
    <p:extLst>
      <p:ext uri="{BB962C8B-B14F-4D97-AF65-F5344CB8AC3E}">
        <p14:creationId xmlns:p14="http://schemas.microsoft.com/office/powerpoint/2010/main" val="35454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5020284-E67E-46AA-A3D5-8E24059EC2FD}" type="slidenum">
              <a:rPr lang="en-GB" smtClean="0"/>
              <a:pPr/>
              <a:t>1</a:t>
            </a:fld>
            <a:endParaRPr lang="en-GB"/>
          </a:p>
        </p:txBody>
      </p:sp>
    </p:spTree>
    <p:extLst>
      <p:ext uri="{BB962C8B-B14F-4D97-AF65-F5344CB8AC3E}">
        <p14:creationId xmlns:p14="http://schemas.microsoft.com/office/powerpoint/2010/main" val="63670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020284-E67E-46AA-A3D5-8E24059EC2FD}" type="slidenum">
              <a:rPr lang="en-GB" smtClean="0"/>
              <a:pPr/>
              <a:t>3</a:t>
            </a:fld>
            <a:endParaRPr lang="en-GB"/>
          </a:p>
        </p:txBody>
      </p:sp>
    </p:spTree>
    <p:extLst>
      <p:ext uri="{BB962C8B-B14F-4D97-AF65-F5344CB8AC3E}">
        <p14:creationId xmlns:p14="http://schemas.microsoft.com/office/powerpoint/2010/main" val="121674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5020284-E67E-46AA-A3D5-8E24059EC2FD}" type="slidenum">
              <a:rPr lang="en-GB" smtClean="0"/>
              <a:pPr/>
              <a:t>6</a:t>
            </a:fld>
            <a:endParaRPr lang="en-GB"/>
          </a:p>
        </p:txBody>
      </p:sp>
    </p:spTree>
    <p:extLst>
      <p:ext uri="{BB962C8B-B14F-4D97-AF65-F5344CB8AC3E}">
        <p14:creationId xmlns:p14="http://schemas.microsoft.com/office/powerpoint/2010/main" val="316801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Show</a:t>
            </a:r>
            <a:r>
              <a:rPr lang="en-GB" baseline="0" dirty="0" smtClean="0"/>
              <a:t> answer sheet</a:t>
            </a:r>
            <a:endParaRPr lang="en-GB" dirty="0"/>
          </a:p>
        </p:txBody>
      </p:sp>
      <p:sp>
        <p:nvSpPr>
          <p:cNvPr id="4" name="Slide Number Placeholder 3"/>
          <p:cNvSpPr>
            <a:spLocks noGrp="1"/>
          </p:cNvSpPr>
          <p:nvPr>
            <p:ph type="sldNum" sz="quarter" idx="10"/>
          </p:nvPr>
        </p:nvSpPr>
        <p:spPr/>
        <p:txBody>
          <a:bodyPr/>
          <a:lstStyle/>
          <a:p>
            <a:fld id="{65020284-E67E-46AA-A3D5-8E24059EC2FD}" type="slidenum">
              <a:rPr lang="en-GB" smtClean="0"/>
              <a:pPr/>
              <a:t>12</a:t>
            </a:fld>
            <a:endParaRPr lang="en-GB"/>
          </a:p>
        </p:txBody>
      </p:sp>
    </p:spTree>
    <p:extLst>
      <p:ext uri="{BB962C8B-B14F-4D97-AF65-F5344CB8AC3E}">
        <p14:creationId xmlns:p14="http://schemas.microsoft.com/office/powerpoint/2010/main" val="187502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Pass mark last</a:t>
            </a:r>
            <a:r>
              <a:rPr lang="en-GB" baseline="0" dirty="0" smtClean="0"/>
              <a:t> year 32 , this may change this year.</a:t>
            </a:r>
            <a:endParaRPr lang="en-GB" dirty="0"/>
          </a:p>
        </p:txBody>
      </p:sp>
      <p:sp>
        <p:nvSpPr>
          <p:cNvPr id="4" name="Slide Number Placeholder 3"/>
          <p:cNvSpPr>
            <a:spLocks noGrp="1"/>
          </p:cNvSpPr>
          <p:nvPr>
            <p:ph type="sldNum" sz="quarter" idx="10"/>
          </p:nvPr>
        </p:nvSpPr>
        <p:spPr/>
        <p:txBody>
          <a:bodyPr/>
          <a:lstStyle/>
          <a:p>
            <a:fld id="{65020284-E67E-46AA-A3D5-8E24059EC2FD}" type="slidenum">
              <a:rPr lang="en-GB" smtClean="0"/>
              <a:pPr/>
              <a:t>13</a:t>
            </a:fld>
            <a:endParaRPr lang="en-GB"/>
          </a:p>
        </p:txBody>
      </p:sp>
    </p:spTree>
    <p:extLst>
      <p:ext uri="{BB962C8B-B14F-4D97-AF65-F5344CB8AC3E}">
        <p14:creationId xmlns:p14="http://schemas.microsoft.com/office/powerpoint/2010/main" val="109319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578" name="Group 2"/>
          <p:cNvGrpSpPr>
            <a:grpSpLocks/>
          </p:cNvGrpSpPr>
          <p:nvPr/>
        </p:nvGrpSpPr>
        <p:grpSpPr bwMode="auto">
          <a:xfrm>
            <a:off x="3175" y="4267200"/>
            <a:ext cx="9140825" cy="2590800"/>
            <a:chOff x="2" y="2688"/>
            <a:chExt cx="5758" cy="1632"/>
          </a:xfrm>
        </p:grpSpPr>
        <p:sp>
          <p:nvSpPr>
            <p:cNvPr id="2457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GB"/>
            </a:p>
          </p:txBody>
        </p:sp>
        <p:grpSp>
          <p:nvGrpSpPr>
            <p:cNvPr id="24580" name="Group 4"/>
            <p:cNvGrpSpPr>
              <a:grpSpLocks/>
            </p:cNvGrpSpPr>
            <p:nvPr userDrawn="1"/>
          </p:nvGrpSpPr>
          <p:grpSpPr bwMode="auto">
            <a:xfrm>
              <a:off x="3528" y="3715"/>
              <a:ext cx="792" cy="521"/>
              <a:chOff x="3527" y="3715"/>
              <a:chExt cx="792" cy="521"/>
            </a:xfrm>
          </p:grpSpPr>
          <p:sp>
            <p:nvSpPr>
              <p:cNvPr id="2458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GB"/>
              </a:p>
            </p:txBody>
          </p:sp>
          <p:sp>
            <p:nvSpPr>
              <p:cNvPr id="2458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GB"/>
              </a:p>
            </p:txBody>
          </p:sp>
          <p:sp>
            <p:nvSpPr>
              <p:cNvPr id="2458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p>
            </p:txBody>
          </p:sp>
          <p:sp>
            <p:nvSpPr>
              <p:cNvPr id="2458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GB"/>
              </a:p>
            </p:txBody>
          </p:sp>
          <p:sp>
            <p:nvSpPr>
              <p:cNvPr id="2458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p>
            </p:txBody>
          </p:sp>
          <p:sp>
            <p:nvSpPr>
              <p:cNvPr id="24586"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GB"/>
              </a:p>
            </p:txBody>
          </p:sp>
          <p:sp>
            <p:nvSpPr>
              <p:cNvPr id="24587"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GB"/>
              </a:p>
            </p:txBody>
          </p:sp>
          <p:sp>
            <p:nvSpPr>
              <p:cNvPr id="24588"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GB"/>
              </a:p>
            </p:txBody>
          </p:sp>
          <p:sp>
            <p:nvSpPr>
              <p:cNvPr id="24589"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GB"/>
              </a:p>
            </p:txBody>
          </p:sp>
          <p:sp>
            <p:nvSpPr>
              <p:cNvPr id="24590"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GB"/>
              </a:p>
            </p:txBody>
          </p:sp>
          <p:sp>
            <p:nvSpPr>
              <p:cNvPr id="2459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p>
            </p:txBody>
          </p:sp>
        </p:grpSp>
        <p:grpSp>
          <p:nvGrpSpPr>
            <p:cNvPr id="24592" name="Group 16"/>
            <p:cNvGrpSpPr>
              <a:grpSpLocks/>
            </p:cNvGrpSpPr>
            <p:nvPr userDrawn="1"/>
          </p:nvGrpSpPr>
          <p:grpSpPr bwMode="auto">
            <a:xfrm>
              <a:off x="1776" y="3631"/>
              <a:ext cx="1626" cy="683"/>
              <a:chOff x="1776" y="3631"/>
              <a:chExt cx="1626" cy="683"/>
            </a:xfrm>
          </p:grpSpPr>
          <p:sp>
            <p:nvSpPr>
              <p:cNvPr id="2459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GB"/>
              </a:p>
            </p:txBody>
          </p:sp>
          <p:sp>
            <p:nvSpPr>
              <p:cNvPr id="2459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GB"/>
              </a:p>
            </p:txBody>
          </p:sp>
          <p:sp>
            <p:nvSpPr>
              <p:cNvPr id="2459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GB"/>
              </a:p>
            </p:txBody>
          </p:sp>
          <p:sp>
            <p:nvSpPr>
              <p:cNvPr id="2459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GB"/>
              </a:p>
            </p:txBody>
          </p:sp>
          <p:sp>
            <p:nvSpPr>
              <p:cNvPr id="2459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p>
            </p:txBody>
          </p:sp>
          <p:sp>
            <p:nvSpPr>
              <p:cNvPr id="2459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GB"/>
              </a:p>
            </p:txBody>
          </p:sp>
          <p:sp>
            <p:nvSpPr>
              <p:cNvPr id="2459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GB"/>
              </a:p>
            </p:txBody>
          </p:sp>
          <p:sp>
            <p:nvSpPr>
              <p:cNvPr id="2460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GB"/>
              </a:p>
            </p:txBody>
          </p:sp>
          <p:sp>
            <p:nvSpPr>
              <p:cNvPr id="2460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GB"/>
              </a:p>
            </p:txBody>
          </p:sp>
          <p:sp>
            <p:nvSpPr>
              <p:cNvPr id="2460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GB"/>
              </a:p>
            </p:txBody>
          </p:sp>
          <p:sp>
            <p:nvSpPr>
              <p:cNvPr id="2460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GB"/>
              </a:p>
            </p:txBody>
          </p:sp>
          <p:sp>
            <p:nvSpPr>
              <p:cNvPr id="2460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GB"/>
              </a:p>
            </p:txBody>
          </p:sp>
          <p:sp>
            <p:nvSpPr>
              <p:cNvPr id="2460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GB"/>
              </a:p>
            </p:txBody>
          </p:sp>
          <p:sp>
            <p:nvSpPr>
              <p:cNvPr id="2460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GB"/>
              </a:p>
            </p:txBody>
          </p:sp>
          <p:sp>
            <p:nvSpPr>
              <p:cNvPr id="2460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GB"/>
              </a:p>
            </p:txBody>
          </p:sp>
          <p:sp>
            <p:nvSpPr>
              <p:cNvPr id="2460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GB"/>
              </a:p>
            </p:txBody>
          </p:sp>
          <p:sp>
            <p:nvSpPr>
              <p:cNvPr id="2460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GB"/>
              </a:p>
            </p:txBody>
          </p:sp>
          <p:sp>
            <p:nvSpPr>
              <p:cNvPr id="2461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GB"/>
              </a:p>
            </p:txBody>
          </p:sp>
        </p:grpSp>
        <p:grpSp>
          <p:nvGrpSpPr>
            <p:cNvPr id="24611" name="Group 35"/>
            <p:cNvGrpSpPr>
              <a:grpSpLocks/>
            </p:cNvGrpSpPr>
            <p:nvPr userDrawn="1"/>
          </p:nvGrpSpPr>
          <p:grpSpPr bwMode="auto">
            <a:xfrm>
              <a:off x="4128" y="3360"/>
              <a:ext cx="1351" cy="821"/>
              <a:chOff x="4128" y="3360"/>
              <a:chExt cx="1351" cy="821"/>
            </a:xfrm>
          </p:grpSpPr>
          <p:sp>
            <p:nvSpPr>
              <p:cNvPr id="2461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GB"/>
              </a:p>
            </p:txBody>
          </p:sp>
          <p:sp>
            <p:nvSpPr>
              <p:cNvPr id="2461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GB"/>
              </a:p>
            </p:txBody>
          </p:sp>
          <p:sp>
            <p:nvSpPr>
              <p:cNvPr id="2461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GB"/>
              </a:p>
            </p:txBody>
          </p:sp>
          <p:sp>
            <p:nvSpPr>
              <p:cNvPr id="2461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GB"/>
              </a:p>
            </p:txBody>
          </p:sp>
          <p:sp>
            <p:nvSpPr>
              <p:cNvPr id="2461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GB"/>
              </a:p>
            </p:txBody>
          </p:sp>
          <p:sp>
            <p:nvSpPr>
              <p:cNvPr id="2461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GB"/>
              </a:p>
            </p:txBody>
          </p:sp>
          <p:sp>
            <p:nvSpPr>
              <p:cNvPr id="2461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GB"/>
              </a:p>
            </p:txBody>
          </p:sp>
          <p:sp>
            <p:nvSpPr>
              <p:cNvPr id="2461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GB"/>
              </a:p>
            </p:txBody>
          </p:sp>
          <p:sp>
            <p:nvSpPr>
              <p:cNvPr id="2462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GB"/>
              </a:p>
            </p:txBody>
          </p:sp>
          <p:sp>
            <p:nvSpPr>
              <p:cNvPr id="2462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GB"/>
              </a:p>
            </p:txBody>
          </p:sp>
          <p:sp>
            <p:nvSpPr>
              <p:cNvPr id="2462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GB"/>
              </a:p>
            </p:txBody>
          </p:sp>
          <p:sp>
            <p:nvSpPr>
              <p:cNvPr id="2462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GB"/>
              </a:p>
            </p:txBody>
          </p:sp>
          <p:sp>
            <p:nvSpPr>
              <p:cNvPr id="2462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GB"/>
              </a:p>
            </p:txBody>
          </p:sp>
          <p:sp>
            <p:nvSpPr>
              <p:cNvPr id="2462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p>
            </p:txBody>
          </p:sp>
          <p:sp>
            <p:nvSpPr>
              <p:cNvPr id="2462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p>
            </p:txBody>
          </p:sp>
          <p:sp>
            <p:nvSpPr>
              <p:cNvPr id="2462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p>
            </p:txBody>
          </p:sp>
          <p:sp>
            <p:nvSpPr>
              <p:cNvPr id="2462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GB"/>
              </a:p>
            </p:txBody>
          </p:sp>
        </p:grpSp>
        <p:grpSp>
          <p:nvGrpSpPr>
            <p:cNvPr id="24629" name="Group 53"/>
            <p:cNvGrpSpPr>
              <a:grpSpLocks/>
            </p:cNvGrpSpPr>
            <p:nvPr userDrawn="1"/>
          </p:nvGrpSpPr>
          <p:grpSpPr bwMode="auto">
            <a:xfrm>
              <a:off x="5280" y="3024"/>
              <a:ext cx="425" cy="258"/>
              <a:chOff x="5280" y="3024"/>
              <a:chExt cx="425" cy="258"/>
            </a:xfrm>
          </p:grpSpPr>
          <p:sp>
            <p:nvSpPr>
              <p:cNvPr id="2463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GB"/>
              </a:p>
            </p:txBody>
          </p:sp>
          <p:sp>
            <p:nvSpPr>
              <p:cNvPr id="2463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GB"/>
              </a:p>
            </p:txBody>
          </p:sp>
          <p:sp>
            <p:nvSpPr>
              <p:cNvPr id="2463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GB"/>
              </a:p>
            </p:txBody>
          </p:sp>
          <p:sp>
            <p:nvSpPr>
              <p:cNvPr id="2463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GB"/>
              </a:p>
            </p:txBody>
          </p:sp>
          <p:sp>
            <p:nvSpPr>
              <p:cNvPr id="2463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GB"/>
              </a:p>
            </p:txBody>
          </p:sp>
          <p:sp>
            <p:nvSpPr>
              <p:cNvPr id="2463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GB"/>
              </a:p>
            </p:txBody>
          </p:sp>
          <p:sp>
            <p:nvSpPr>
              <p:cNvPr id="2463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GB"/>
              </a:p>
            </p:txBody>
          </p:sp>
          <p:grpSp>
            <p:nvGrpSpPr>
              <p:cNvPr id="24637" name="Group 61"/>
              <p:cNvGrpSpPr>
                <a:grpSpLocks/>
              </p:cNvGrpSpPr>
              <p:nvPr/>
            </p:nvGrpSpPr>
            <p:grpSpPr bwMode="auto">
              <a:xfrm>
                <a:off x="5381" y="3085"/>
                <a:ext cx="227" cy="132"/>
                <a:chOff x="5381" y="3085"/>
                <a:chExt cx="227" cy="132"/>
              </a:xfrm>
            </p:grpSpPr>
            <p:sp>
              <p:nvSpPr>
                <p:cNvPr id="2463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GB"/>
                </a:p>
              </p:txBody>
            </p:sp>
            <p:sp>
              <p:nvSpPr>
                <p:cNvPr id="2463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GB"/>
                </a:p>
              </p:txBody>
            </p:sp>
            <p:sp>
              <p:nvSpPr>
                <p:cNvPr id="2464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GB"/>
                </a:p>
              </p:txBody>
            </p:sp>
            <p:sp>
              <p:nvSpPr>
                <p:cNvPr id="2464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GB"/>
                </a:p>
              </p:txBody>
            </p:sp>
          </p:grpSp>
        </p:grpSp>
      </p:grpSp>
      <p:sp>
        <p:nvSpPr>
          <p:cNvPr id="2464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GB"/>
              <a:t>Click to edit Master title style</a:t>
            </a:r>
          </a:p>
        </p:txBody>
      </p:sp>
      <p:sp>
        <p:nvSpPr>
          <p:cNvPr id="2464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24644" name="Rectangle 68"/>
          <p:cNvSpPr>
            <a:spLocks noGrp="1" noChangeArrowheads="1"/>
          </p:cNvSpPr>
          <p:nvPr>
            <p:ph type="dt" sz="quarter" idx="2"/>
          </p:nvPr>
        </p:nvSpPr>
        <p:spPr>
          <a:xfrm>
            <a:off x="457200" y="6248400"/>
            <a:ext cx="2133600" cy="457200"/>
          </a:xfrm>
        </p:spPr>
        <p:txBody>
          <a:bodyPr/>
          <a:lstStyle>
            <a:lvl1pPr>
              <a:defRPr/>
            </a:lvl1pPr>
          </a:lstStyle>
          <a:p>
            <a:endParaRPr lang="en-GB"/>
          </a:p>
        </p:txBody>
      </p:sp>
      <p:sp>
        <p:nvSpPr>
          <p:cNvPr id="24645" name="Rectangle 69"/>
          <p:cNvSpPr>
            <a:spLocks noGrp="1" noChangeArrowheads="1"/>
          </p:cNvSpPr>
          <p:nvPr>
            <p:ph type="ftr" sz="quarter" idx="3"/>
          </p:nvPr>
        </p:nvSpPr>
        <p:spPr>
          <a:xfrm>
            <a:off x="3124200" y="6248400"/>
            <a:ext cx="2895600" cy="457200"/>
          </a:xfrm>
        </p:spPr>
        <p:txBody>
          <a:bodyPr/>
          <a:lstStyle>
            <a:lvl1pPr>
              <a:defRPr/>
            </a:lvl1pPr>
          </a:lstStyle>
          <a:p>
            <a:endParaRPr lang="en-GB"/>
          </a:p>
        </p:txBody>
      </p:sp>
      <p:sp>
        <p:nvSpPr>
          <p:cNvPr id="24646" name="Rectangle 70"/>
          <p:cNvSpPr>
            <a:spLocks noGrp="1" noChangeArrowheads="1"/>
          </p:cNvSpPr>
          <p:nvPr>
            <p:ph type="sldNum" sz="quarter" idx="4"/>
          </p:nvPr>
        </p:nvSpPr>
        <p:spPr>
          <a:xfrm>
            <a:off x="6553200" y="6248400"/>
            <a:ext cx="2133600" cy="457200"/>
          </a:xfrm>
        </p:spPr>
        <p:txBody>
          <a:bodyPr/>
          <a:lstStyle>
            <a:lvl1pPr>
              <a:defRPr/>
            </a:lvl1pPr>
          </a:lstStyle>
          <a:p>
            <a:fld id="{4C86938C-403D-44BA-96AE-D770C78AC271}" type="slidenum">
              <a:rPr lang="en-GB"/>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766095-017D-414B-B3BB-274A9A6EE5D8}"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D002E0F-6458-4A82-9C71-DC42C63CF2F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B1CE57-71E9-41D4-B25E-CEE806D07D5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2FA4C4B-10F9-4C33-A7C8-025139240324}"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549BD64-BE57-4C3B-9AE3-218399322C3F}"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997D9F8-CC5F-43E2-A672-F926179DF153}"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B2DCA68-376E-4D25-BF51-690765FBE34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6F8774E-D589-4A08-8305-90500C40A6DF}"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BCD71CB-EFE1-4AA0-8F79-C31E36E7FFE9}"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ECD3EF6-84CB-403D-A4D9-8BD8B3E99724}"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GB"/>
          </a:p>
        </p:txBody>
      </p:sp>
      <p:grpSp>
        <p:nvGrpSpPr>
          <p:cNvPr id="23555" name="Group 3"/>
          <p:cNvGrpSpPr>
            <a:grpSpLocks/>
          </p:cNvGrpSpPr>
          <p:nvPr/>
        </p:nvGrpSpPr>
        <p:grpSpPr bwMode="auto">
          <a:xfrm>
            <a:off x="3175" y="4267200"/>
            <a:ext cx="9140825" cy="2590800"/>
            <a:chOff x="2" y="2688"/>
            <a:chExt cx="5758" cy="1632"/>
          </a:xfrm>
        </p:grpSpPr>
        <p:sp>
          <p:nvSpPr>
            <p:cNvPr id="2355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GB"/>
            </a:p>
          </p:txBody>
        </p:sp>
        <p:grpSp>
          <p:nvGrpSpPr>
            <p:cNvPr id="23557" name="Group 5"/>
            <p:cNvGrpSpPr>
              <a:grpSpLocks/>
            </p:cNvGrpSpPr>
            <p:nvPr userDrawn="1"/>
          </p:nvGrpSpPr>
          <p:grpSpPr bwMode="auto">
            <a:xfrm>
              <a:off x="3528" y="3715"/>
              <a:ext cx="792" cy="521"/>
              <a:chOff x="3527" y="3715"/>
              <a:chExt cx="792" cy="521"/>
            </a:xfrm>
          </p:grpSpPr>
          <p:sp>
            <p:nvSpPr>
              <p:cNvPr id="2355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GB"/>
              </a:p>
            </p:txBody>
          </p:sp>
          <p:sp>
            <p:nvSpPr>
              <p:cNvPr id="2355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GB"/>
              </a:p>
            </p:txBody>
          </p:sp>
          <p:sp>
            <p:nvSpPr>
              <p:cNvPr id="2356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p>
            </p:txBody>
          </p:sp>
          <p:sp>
            <p:nvSpPr>
              <p:cNvPr id="2356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GB"/>
              </a:p>
            </p:txBody>
          </p:sp>
          <p:sp>
            <p:nvSpPr>
              <p:cNvPr id="2356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p>
            </p:txBody>
          </p:sp>
          <p:sp>
            <p:nvSpPr>
              <p:cNvPr id="2356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GB"/>
              </a:p>
            </p:txBody>
          </p:sp>
          <p:sp>
            <p:nvSpPr>
              <p:cNvPr id="2356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GB"/>
              </a:p>
            </p:txBody>
          </p:sp>
          <p:sp>
            <p:nvSpPr>
              <p:cNvPr id="2356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GB"/>
              </a:p>
            </p:txBody>
          </p:sp>
          <p:sp>
            <p:nvSpPr>
              <p:cNvPr id="2356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GB"/>
              </a:p>
            </p:txBody>
          </p:sp>
          <p:sp>
            <p:nvSpPr>
              <p:cNvPr id="2356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GB"/>
              </a:p>
            </p:txBody>
          </p:sp>
          <p:sp>
            <p:nvSpPr>
              <p:cNvPr id="2356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p>
            </p:txBody>
          </p:sp>
        </p:grpSp>
        <p:grpSp>
          <p:nvGrpSpPr>
            <p:cNvPr id="23569" name="Group 17"/>
            <p:cNvGrpSpPr>
              <a:grpSpLocks/>
            </p:cNvGrpSpPr>
            <p:nvPr userDrawn="1"/>
          </p:nvGrpSpPr>
          <p:grpSpPr bwMode="auto">
            <a:xfrm>
              <a:off x="1776" y="3631"/>
              <a:ext cx="1626" cy="683"/>
              <a:chOff x="1776" y="3631"/>
              <a:chExt cx="1626" cy="683"/>
            </a:xfrm>
          </p:grpSpPr>
          <p:sp>
            <p:nvSpPr>
              <p:cNvPr id="2357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GB"/>
              </a:p>
            </p:txBody>
          </p:sp>
          <p:sp>
            <p:nvSpPr>
              <p:cNvPr id="2357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GB"/>
              </a:p>
            </p:txBody>
          </p:sp>
          <p:sp>
            <p:nvSpPr>
              <p:cNvPr id="2357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GB"/>
              </a:p>
            </p:txBody>
          </p:sp>
          <p:sp>
            <p:nvSpPr>
              <p:cNvPr id="2357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GB"/>
              </a:p>
            </p:txBody>
          </p:sp>
          <p:sp>
            <p:nvSpPr>
              <p:cNvPr id="2357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p>
            </p:txBody>
          </p:sp>
          <p:sp>
            <p:nvSpPr>
              <p:cNvPr id="2357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GB"/>
              </a:p>
            </p:txBody>
          </p:sp>
          <p:sp>
            <p:nvSpPr>
              <p:cNvPr id="2357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GB"/>
              </a:p>
            </p:txBody>
          </p:sp>
          <p:sp>
            <p:nvSpPr>
              <p:cNvPr id="2357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GB"/>
              </a:p>
            </p:txBody>
          </p:sp>
          <p:sp>
            <p:nvSpPr>
              <p:cNvPr id="2357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GB"/>
              </a:p>
            </p:txBody>
          </p:sp>
          <p:sp>
            <p:nvSpPr>
              <p:cNvPr id="2357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GB"/>
              </a:p>
            </p:txBody>
          </p:sp>
          <p:sp>
            <p:nvSpPr>
              <p:cNvPr id="2358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GB"/>
              </a:p>
            </p:txBody>
          </p:sp>
          <p:sp>
            <p:nvSpPr>
              <p:cNvPr id="2358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GB"/>
              </a:p>
            </p:txBody>
          </p:sp>
          <p:sp>
            <p:nvSpPr>
              <p:cNvPr id="2358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GB"/>
              </a:p>
            </p:txBody>
          </p:sp>
          <p:sp>
            <p:nvSpPr>
              <p:cNvPr id="2358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GB"/>
              </a:p>
            </p:txBody>
          </p:sp>
          <p:sp>
            <p:nvSpPr>
              <p:cNvPr id="2358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GB"/>
              </a:p>
            </p:txBody>
          </p:sp>
          <p:sp>
            <p:nvSpPr>
              <p:cNvPr id="2358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GB"/>
              </a:p>
            </p:txBody>
          </p:sp>
          <p:sp>
            <p:nvSpPr>
              <p:cNvPr id="2358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GB"/>
              </a:p>
            </p:txBody>
          </p:sp>
          <p:sp>
            <p:nvSpPr>
              <p:cNvPr id="2358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GB"/>
              </a:p>
            </p:txBody>
          </p:sp>
        </p:grpSp>
        <p:grpSp>
          <p:nvGrpSpPr>
            <p:cNvPr id="23588" name="Group 36"/>
            <p:cNvGrpSpPr>
              <a:grpSpLocks/>
            </p:cNvGrpSpPr>
            <p:nvPr userDrawn="1"/>
          </p:nvGrpSpPr>
          <p:grpSpPr bwMode="auto">
            <a:xfrm>
              <a:off x="4128" y="3360"/>
              <a:ext cx="1351" cy="821"/>
              <a:chOff x="4128" y="3360"/>
              <a:chExt cx="1351" cy="821"/>
            </a:xfrm>
          </p:grpSpPr>
          <p:sp>
            <p:nvSpPr>
              <p:cNvPr id="2358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GB"/>
              </a:p>
            </p:txBody>
          </p:sp>
          <p:sp>
            <p:nvSpPr>
              <p:cNvPr id="2359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GB"/>
              </a:p>
            </p:txBody>
          </p:sp>
          <p:sp>
            <p:nvSpPr>
              <p:cNvPr id="2359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GB"/>
              </a:p>
            </p:txBody>
          </p:sp>
          <p:sp>
            <p:nvSpPr>
              <p:cNvPr id="2359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GB"/>
              </a:p>
            </p:txBody>
          </p:sp>
          <p:sp>
            <p:nvSpPr>
              <p:cNvPr id="2359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GB"/>
              </a:p>
            </p:txBody>
          </p:sp>
          <p:sp>
            <p:nvSpPr>
              <p:cNvPr id="2359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GB"/>
              </a:p>
            </p:txBody>
          </p:sp>
          <p:sp>
            <p:nvSpPr>
              <p:cNvPr id="2359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GB"/>
              </a:p>
            </p:txBody>
          </p:sp>
          <p:sp>
            <p:nvSpPr>
              <p:cNvPr id="2359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GB"/>
              </a:p>
            </p:txBody>
          </p:sp>
          <p:sp>
            <p:nvSpPr>
              <p:cNvPr id="2359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GB"/>
              </a:p>
            </p:txBody>
          </p:sp>
          <p:sp>
            <p:nvSpPr>
              <p:cNvPr id="2359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GB"/>
              </a:p>
            </p:txBody>
          </p:sp>
          <p:sp>
            <p:nvSpPr>
              <p:cNvPr id="2359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GB"/>
              </a:p>
            </p:txBody>
          </p:sp>
          <p:sp>
            <p:nvSpPr>
              <p:cNvPr id="2360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GB"/>
              </a:p>
            </p:txBody>
          </p:sp>
          <p:sp>
            <p:nvSpPr>
              <p:cNvPr id="2360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GB"/>
              </a:p>
            </p:txBody>
          </p:sp>
          <p:sp>
            <p:nvSpPr>
              <p:cNvPr id="2360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p>
            </p:txBody>
          </p:sp>
          <p:sp>
            <p:nvSpPr>
              <p:cNvPr id="2360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GB"/>
              </a:p>
            </p:txBody>
          </p:sp>
          <p:sp>
            <p:nvSpPr>
              <p:cNvPr id="2360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GB"/>
              </a:p>
            </p:txBody>
          </p:sp>
          <p:sp>
            <p:nvSpPr>
              <p:cNvPr id="2360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GB"/>
              </a:p>
            </p:txBody>
          </p:sp>
        </p:grpSp>
        <p:grpSp>
          <p:nvGrpSpPr>
            <p:cNvPr id="23606" name="Group 54"/>
            <p:cNvGrpSpPr>
              <a:grpSpLocks/>
            </p:cNvGrpSpPr>
            <p:nvPr userDrawn="1"/>
          </p:nvGrpSpPr>
          <p:grpSpPr bwMode="auto">
            <a:xfrm>
              <a:off x="5280" y="3024"/>
              <a:ext cx="425" cy="258"/>
              <a:chOff x="5280" y="3024"/>
              <a:chExt cx="425" cy="258"/>
            </a:xfrm>
          </p:grpSpPr>
          <p:sp>
            <p:nvSpPr>
              <p:cNvPr id="2360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GB"/>
              </a:p>
            </p:txBody>
          </p:sp>
          <p:sp>
            <p:nvSpPr>
              <p:cNvPr id="2360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GB"/>
              </a:p>
            </p:txBody>
          </p:sp>
          <p:sp>
            <p:nvSpPr>
              <p:cNvPr id="2360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GB"/>
              </a:p>
            </p:txBody>
          </p:sp>
          <p:sp>
            <p:nvSpPr>
              <p:cNvPr id="2361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GB"/>
              </a:p>
            </p:txBody>
          </p:sp>
          <p:sp>
            <p:nvSpPr>
              <p:cNvPr id="2361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GB"/>
              </a:p>
            </p:txBody>
          </p:sp>
          <p:sp>
            <p:nvSpPr>
              <p:cNvPr id="2361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GB"/>
              </a:p>
            </p:txBody>
          </p:sp>
          <p:sp>
            <p:nvSpPr>
              <p:cNvPr id="2361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GB"/>
              </a:p>
            </p:txBody>
          </p:sp>
          <p:grpSp>
            <p:nvGrpSpPr>
              <p:cNvPr id="23614" name="Group 62"/>
              <p:cNvGrpSpPr>
                <a:grpSpLocks/>
              </p:cNvGrpSpPr>
              <p:nvPr/>
            </p:nvGrpSpPr>
            <p:grpSpPr bwMode="auto">
              <a:xfrm>
                <a:off x="5381" y="3085"/>
                <a:ext cx="227" cy="132"/>
                <a:chOff x="5381" y="3085"/>
                <a:chExt cx="227" cy="132"/>
              </a:xfrm>
            </p:grpSpPr>
            <p:sp>
              <p:nvSpPr>
                <p:cNvPr id="2361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GB"/>
                </a:p>
              </p:txBody>
            </p:sp>
            <p:sp>
              <p:nvSpPr>
                <p:cNvPr id="2361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GB"/>
                </a:p>
              </p:txBody>
            </p:sp>
            <p:sp>
              <p:nvSpPr>
                <p:cNvPr id="2361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GB"/>
                </a:p>
              </p:txBody>
            </p:sp>
            <p:sp>
              <p:nvSpPr>
                <p:cNvPr id="2361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GB"/>
                </a:p>
              </p:txBody>
            </p:sp>
          </p:grpSp>
        </p:grpSp>
      </p:grpSp>
      <p:sp>
        <p:nvSpPr>
          <p:cNvPr id="2361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GB" smtClean="0"/>
              <a:t>Click to edit Master title style</a:t>
            </a:r>
          </a:p>
        </p:txBody>
      </p:sp>
      <p:sp>
        <p:nvSpPr>
          <p:cNvPr id="2362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62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GB"/>
          </a:p>
        </p:txBody>
      </p:sp>
      <p:sp>
        <p:nvSpPr>
          <p:cNvPr id="2362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GB"/>
          </a:p>
        </p:txBody>
      </p:sp>
      <p:sp>
        <p:nvSpPr>
          <p:cNvPr id="2362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02ECDB40-961C-4C7B-A220-FFFD65B822CC}"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www.ictgames.com/" TargetMode="External"/><Relationship Id="rId2" Type="http://schemas.openxmlformats.org/officeDocument/2006/relationships/hyperlink" Target="http://www.phonicsplay.co.uk/" TargetMode="External"/><Relationship Id="rId1" Type="http://schemas.openxmlformats.org/officeDocument/2006/relationships/slideLayout" Target="../slideLayouts/slideLayout2.xml"/><Relationship Id="rId4" Type="http://schemas.openxmlformats.org/officeDocument/2006/relationships/hyperlink" Target="http://www.letters-and-sound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2276872"/>
            <a:ext cx="7772400" cy="1736725"/>
          </a:xfrm>
        </p:spPr>
        <p:txBody>
          <a:bodyPr/>
          <a:lstStyle/>
          <a:p>
            <a:r>
              <a:rPr lang="en-GB" sz="4800" dirty="0"/>
              <a:t>Welcome to our information talk on the </a:t>
            </a:r>
            <a:br>
              <a:rPr lang="en-GB" sz="4800" dirty="0"/>
            </a:br>
            <a:r>
              <a:rPr lang="en-GB" sz="4800" dirty="0" smtClean="0"/>
              <a:t> </a:t>
            </a:r>
            <a:r>
              <a:rPr lang="en-GB" sz="4800" dirty="0">
                <a:solidFill>
                  <a:srgbClr val="FF0000"/>
                </a:solidFill>
              </a:rPr>
              <a:t>P</a:t>
            </a:r>
            <a:r>
              <a:rPr lang="en-GB" sz="4800" dirty="0" smtClean="0">
                <a:solidFill>
                  <a:srgbClr val="FF0000"/>
                </a:solidFill>
              </a:rPr>
              <a:t>honics </a:t>
            </a:r>
            <a:r>
              <a:rPr lang="en-GB" sz="4800" dirty="0">
                <a:solidFill>
                  <a:srgbClr val="FF0000"/>
                </a:solidFill>
              </a:rPr>
              <a:t>S</a:t>
            </a:r>
            <a:r>
              <a:rPr lang="en-GB" sz="4800" dirty="0" smtClean="0">
                <a:solidFill>
                  <a:srgbClr val="FF0000"/>
                </a:solidFill>
              </a:rPr>
              <a:t>creening </a:t>
            </a:r>
            <a:r>
              <a:rPr lang="en-GB" sz="4800" dirty="0">
                <a:solidFill>
                  <a:srgbClr val="FF0000"/>
                </a:solidFill>
              </a:rPr>
              <a:t>C</a:t>
            </a:r>
            <a:r>
              <a:rPr lang="en-GB" sz="4800" dirty="0" smtClean="0">
                <a:solidFill>
                  <a:srgbClr val="FF0000"/>
                </a:solidFill>
              </a:rPr>
              <a:t>heck</a:t>
            </a:r>
            <a:endParaRPr lang="en-GB" sz="4800" dirty="0">
              <a:solidFill>
                <a:srgbClr val="FF0000"/>
              </a:solidFill>
            </a:endParaRPr>
          </a:p>
        </p:txBody>
      </p:sp>
      <p:pic>
        <p:nvPicPr>
          <p:cNvPr id="22530" name="Picture 2" descr="http://orderline.education.gov.uk/productimages/default.aspx?ISBN=9781445955131&amp;FORMAT=1"/>
          <p:cNvPicPr>
            <a:picLocks noChangeAspect="1" noChangeArrowheads="1"/>
          </p:cNvPicPr>
          <p:nvPr/>
        </p:nvPicPr>
        <p:blipFill>
          <a:blip r:embed="rId3" cstate="print"/>
          <a:srcRect/>
          <a:stretch>
            <a:fillRect/>
          </a:stretch>
        </p:blipFill>
        <p:spPr bwMode="auto">
          <a:xfrm>
            <a:off x="3203848" y="4235490"/>
            <a:ext cx="1429891" cy="2001847"/>
          </a:xfrm>
          <a:prstGeom prst="rect">
            <a:avLst/>
          </a:prstGeom>
          <a:noFill/>
        </p:spPr>
      </p:pic>
      <p:pic>
        <p:nvPicPr>
          <p:cNvPr id="22532" name="Picture 4" descr="http://t3.gstatic.com/images?q=tbn:ANd9GcRdbHT4ln5YYS4pBSOsM3aWTWRBVBI-i-BqxXlEo32bwqBwtvALiw"/>
          <p:cNvPicPr>
            <a:picLocks noChangeAspect="1" noChangeArrowheads="1"/>
          </p:cNvPicPr>
          <p:nvPr/>
        </p:nvPicPr>
        <p:blipFill>
          <a:blip r:embed="rId4" cstate="print"/>
          <a:srcRect/>
          <a:stretch>
            <a:fillRect/>
          </a:stretch>
        </p:blipFill>
        <p:spPr bwMode="auto">
          <a:xfrm>
            <a:off x="4860032" y="4221088"/>
            <a:ext cx="1305603" cy="194421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dirty="0"/>
              <a:t>Why pseudo </a:t>
            </a:r>
            <a:r>
              <a:rPr lang="en-GB" dirty="0" smtClean="0"/>
              <a:t>words </a:t>
            </a:r>
            <a:r>
              <a:rPr lang="en-GB" dirty="0"/>
              <a:t>are used</a:t>
            </a:r>
          </a:p>
        </p:txBody>
      </p:sp>
      <p:sp>
        <p:nvSpPr>
          <p:cNvPr id="28675" name="Rectangle 3"/>
          <p:cNvSpPr>
            <a:spLocks noGrp="1" noChangeArrowheads="1"/>
          </p:cNvSpPr>
          <p:nvPr>
            <p:ph type="body" idx="1"/>
          </p:nvPr>
        </p:nvSpPr>
        <p:spPr/>
        <p:txBody>
          <a:bodyPr/>
          <a:lstStyle/>
          <a:p>
            <a:r>
              <a:rPr lang="en-GB">
                <a:effectLst/>
              </a:rPr>
              <a:t>Using pseudo-words allows the assessment to focus purely on decoding using phonics. </a:t>
            </a:r>
          </a:p>
          <a:p>
            <a:r>
              <a:rPr lang="en-GB">
                <a:effectLst/>
              </a:rPr>
              <a:t>As pseudo-words are new to all children, they do not favour children with a good vocabulary knowledge or large visual memory of words.</a:t>
            </a:r>
          </a:p>
        </p:txBody>
      </p:sp>
      <p:pic>
        <p:nvPicPr>
          <p:cNvPr id="4" name="Picture 2" descr="http://t2.gstatic.com/images?q=tbn:ANd9GcSVikpNpNtlGczbHfVWFbDtSEWN5tMzi-xiiA5MKaN_hT4g7iPeWQ"/>
          <p:cNvPicPr>
            <a:picLocks noChangeAspect="1" noChangeArrowheads="1"/>
          </p:cNvPicPr>
          <p:nvPr/>
        </p:nvPicPr>
        <p:blipFill>
          <a:blip r:embed="rId2" cstate="print"/>
          <a:srcRect/>
          <a:stretch>
            <a:fillRect/>
          </a:stretch>
        </p:blipFill>
        <p:spPr bwMode="auto">
          <a:xfrm>
            <a:off x="4211960" y="4725144"/>
            <a:ext cx="1403648" cy="198293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0.gstatic.com/images?q=tbn:ANd9GcQIKOpTo7xz8ZvSwEr3qz0vqjTY7V7Y_ZioYgAq7MLj6PV0DTkSpw"/>
          <p:cNvPicPr>
            <a:picLocks noChangeAspect="1" noChangeArrowheads="1"/>
          </p:cNvPicPr>
          <p:nvPr/>
        </p:nvPicPr>
        <p:blipFill>
          <a:blip r:embed="rId2" cstate="print"/>
          <a:srcRect/>
          <a:stretch>
            <a:fillRect/>
          </a:stretch>
        </p:blipFill>
        <p:spPr bwMode="auto">
          <a:xfrm>
            <a:off x="4716016" y="5301208"/>
            <a:ext cx="1342262" cy="1397173"/>
          </a:xfrm>
          <a:prstGeom prst="rect">
            <a:avLst/>
          </a:prstGeom>
          <a:noFill/>
        </p:spPr>
      </p:pic>
      <p:sp>
        <p:nvSpPr>
          <p:cNvPr id="29698" name="Rectangle 2"/>
          <p:cNvSpPr>
            <a:spLocks noGrp="1" noChangeArrowheads="1"/>
          </p:cNvSpPr>
          <p:nvPr>
            <p:ph type="title"/>
          </p:nvPr>
        </p:nvSpPr>
        <p:spPr/>
        <p:txBody>
          <a:bodyPr/>
          <a:lstStyle/>
          <a:p>
            <a:r>
              <a:rPr lang="en-GB"/>
              <a:t>How long the check will take</a:t>
            </a:r>
          </a:p>
        </p:txBody>
      </p:sp>
      <p:sp>
        <p:nvSpPr>
          <p:cNvPr id="29699" name="Rectangle 3"/>
          <p:cNvSpPr>
            <a:spLocks noGrp="1" noChangeArrowheads="1"/>
          </p:cNvSpPr>
          <p:nvPr>
            <p:ph type="body" idx="1"/>
          </p:nvPr>
        </p:nvSpPr>
        <p:spPr/>
        <p:txBody>
          <a:bodyPr/>
          <a:lstStyle/>
          <a:p>
            <a:r>
              <a:rPr lang="en-GB" sz="2800" dirty="0"/>
              <a:t>There is no time limit for the check. The children can take as long as they like.</a:t>
            </a:r>
          </a:p>
          <a:p>
            <a:r>
              <a:rPr lang="en-GB" sz="2800" dirty="0" smtClean="0"/>
              <a:t>During the phonic </a:t>
            </a:r>
            <a:r>
              <a:rPr lang="en-GB" sz="2800" dirty="0"/>
              <a:t>checks that took place last </a:t>
            </a:r>
            <a:r>
              <a:rPr lang="en-GB" sz="2800" dirty="0" smtClean="0"/>
              <a:t>year, we </a:t>
            </a:r>
            <a:r>
              <a:rPr lang="en-GB" sz="2800" dirty="0"/>
              <a:t>found that most children took </a:t>
            </a:r>
            <a:r>
              <a:rPr lang="en-GB" sz="2800" dirty="0" smtClean="0"/>
              <a:t>approximately 10 minutes</a:t>
            </a:r>
            <a:r>
              <a:rPr lang="en-GB" sz="2800" dirty="0"/>
              <a:t>.</a:t>
            </a:r>
          </a:p>
          <a:p>
            <a:r>
              <a:rPr lang="en-GB" sz="2800" dirty="0"/>
              <a:t>For those children who can not concentrate for long periods, the check can be broken up into short periods and administered over a period of </a:t>
            </a:r>
            <a:r>
              <a:rPr lang="en-GB" sz="2800" dirty="0" smtClean="0"/>
              <a:t>time.</a:t>
            </a:r>
            <a:endParaRPr lang="en-GB"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a:t>Scoring the check</a:t>
            </a:r>
          </a:p>
        </p:txBody>
      </p:sp>
      <p:sp>
        <p:nvSpPr>
          <p:cNvPr id="30723" name="Rectangle 3"/>
          <p:cNvSpPr>
            <a:spLocks noGrp="1" noChangeArrowheads="1"/>
          </p:cNvSpPr>
          <p:nvPr>
            <p:ph type="body" idx="1"/>
          </p:nvPr>
        </p:nvSpPr>
        <p:spPr>
          <a:xfrm>
            <a:off x="457200" y="1196752"/>
            <a:ext cx="8229600" cy="4924425"/>
          </a:xfrm>
        </p:spPr>
        <p:txBody>
          <a:bodyPr/>
          <a:lstStyle/>
          <a:p>
            <a:r>
              <a:rPr lang="en-GB" sz="2800" dirty="0"/>
              <a:t>The child will work one-to-one with a familiar teacher.</a:t>
            </a:r>
          </a:p>
          <a:p>
            <a:r>
              <a:rPr lang="en-GB" sz="2800" dirty="0"/>
              <a:t>The child will work through each word in order.</a:t>
            </a:r>
          </a:p>
          <a:p>
            <a:r>
              <a:rPr lang="en-GB" sz="2800" dirty="0"/>
              <a:t>The teacher will record whether the child has said the word correctly or not.</a:t>
            </a:r>
          </a:p>
          <a:p>
            <a:r>
              <a:rPr lang="en-GB" sz="2800" dirty="0"/>
              <a:t>A score is </a:t>
            </a:r>
            <a:r>
              <a:rPr lang="en-GB" sz="2800" dirty="0" smtClean="0"/>
              <a:t>awarded.</a:t>
            </a:r>
            <a:endParaRPr lang="en-GB" sz="2800" dirty="0"/>
          </a:p>
          <a:p>
            <a:r>
              <a:rPr lang="en-GB" sz="2800" dirty="0"/>
              <a:t>Parents will be informed of this as part of the end of year report they receive.</a:t>
            </a:r>
          </a:p>
        </p:txBody>
      </p:sp>
      <p:pic>
        <p:nvPicPr>
          <p:cNvPr id="2" name="Picture 1"/>
          <p:cNvPicPr>
            <a:picLocks noChangeAspect="1"/>
          </p:cNvPicPr>
          <p:nvPr/>
        </p:nvPicPr>
        <p:blipFill>
          <a:blip r:embed="rId3"/>
          <a:stretch>
            <a:fillRect/>
          </a:stretch>
        </p:blipFill>
        <p:spPr>
          <a:xfrm>
            <a:off x="6147769" y="4595782"/>
            <a:ext cx="2539031" cy="226221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4000"/>
              <a:t>My child has not met the required standard</a:t>
            </a:r>
          </a:p>
        </p:txBody>
      </p:sp>
      <p:sp>
        <p:nvSpPr>
          <p:cNvPr id="31747" name="Rectangle 3"/>
          <p:cNvSpPr>
            <a:spLocks noGrp="1" noChangeArrowheads="1"/>
          </p:cNvSpPr>
          <p:nvPr>
            <p:ph type="body" idx="1"/>
          </p:nvPr>
        </p:nvSpPr>
        <p:spPr>
          <a:xfrm>
            <a:off x="395536" y="1600200"/>
            <a:ext cx="8291264" cy="5069160"/>
          </a:xfrm>
        </p:spPr>
        <p:txBody>
          <a:bodyPr/>
          <a:lstStyle/>
          <a:p>
            <a:r>
              <a:rPr lang="en-GB" dirty="0"/>
              <a:t>If your child has not met the expected standard by the end of Year </a:t>
            </a:r>
            <a:r>
              <a:rPr lang="en-GB" dirty="0" smtClean="0"/>
              <a:t>1, </a:t>
            </a:r>
            <a:r>
              <a:rPr lang="en-GB" dirty="0"/>
              <a:t>then they </a:t>
            </a:r>
            <a:r>
              <a:rPr lang="en-GB" dirty="0" smtClean="0"/>
              <a:t>will retake </a:t>
            </a:r>
            <a:r>
              <a:rPr lang="en-GB" dirty="0"/>
              <a:t>the test in the June of Year 2 (</a:t>
            </a:r>
            <a:r>
              <a:rPr lang="en-GB" dirty="0" smtClean="0"/>
              <a:t>2019). </a:t>
            </a:r>
            <a:endParaRPr lang="en-GB" dirty="0"/>
          </a:p>
          <a:p>
            <a:r>
              <a:rPr lang="en-GB" dirty="0" smtClean="0"/>
              <a:t>If your child is in Year 2 and they do not pass for the second time, they will not have to retake the test in Year 3.</a:t>
            </a:r>
          </a:p>
          <a:p>
            <a:r>
              <a:rPr lang="en-GB" dirty="0" smtClean="0"/>
              <a:t>However they will be monitored by the Key Stage Lead and Phonic Lead to ensure they achieve the expected standard.</a:t>
            </a:r>
          </a:p>
          <a:p>
            <a:endParaRPr lang="en-GB" dirty="0"/>
          </a:p>
        </p:txBody>
      </p:sp>
      <p:pic>
        <p:nvPicPr>
          <p:cNvPr id="13314" name="Picture 2" descr="http://www.ltcl.co.uk/CMS/xinha/plugins/ExtendedFileManager/demo_images/SAmple_test.png"/>
          <p:cNvPicPr>
            <a:picLocks noChangeAspect="1" noChangeArrowheads="1"/>
          </p:cNvPicPr>
          <p:nvPr/>
        </p:nvPicPr>
        <p:blipFill>
          <a:blip r:embed="rId3" cstate="print"/>
          <a:srcRect/>
          <a:stretch>
            <a:fillRect/>
          </a:stretch>
        </p:blipFill>
        <p:spPr bwMode="auto">
          <a:xfrm>
            <a:off x="7521751" y="764704"/>
            <a:ext cx="1622249" cy="14401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
            <a:ext cx="8229600" cy="1139825"/>
          </a:xfrm>
        </p:spPr>
        <p:txBody>
          <a:bodyPr/>
          <a:lstStyle/>
          <a:p>
            <a:r>
              <a:rPr lang="en-GB" dirty="0"/>
              <a:t>What happens  to the results</a:t>
            </a:r>
          </a:p>
        </p:txBody>
      </p:sp>
      <p:sp>
        <p:nvSpPr>
          <p:cNvPr id="32771" name="Rectangle 3"/>
          <p:cNvSpPr>
            <a:spLocks noGrp="1" noChangeArrowheads="1"/>
          </p:cNvSpPr>
          <p:nvPr>
            <p:ph type="body" idx="1"/>
          </p:nvPr>
        </p:nvSpPr>
        <p:spPr>
          <a:xfrm>
            <a:off x="446928" y="980728"/>
            <a:ext cx="8229600" cy="4525963"/>
          </a:xfrm>
        </p:spPr>
        <p:txBody>
          <a:bodyPr/>
          <a:lstStyle/>
          <a:p>
            <a:r>
              <a:rPr lang="en-GB" dirty="0"/>
              <a:t>The school is required to report the results to the </a:t>
            </a:r>
            <a:r>
              <a:rPr lang="en-GB" dirty="0" smtClean="0"/>
              <a:t>Local </a:t>
            </a:r>
            <a:r>
              <a:rPr lang="en-GB" dirty="0"/>
              <a:t>A</a:t>
            </a:r>
            <a:r>
              <a:rPr lang="en-GB" dirty="0" smtClean="0"/>
              <a:t>uthority</a:t>
            </a:r>
            <a:endParaRPr lang="en-GB" dirty="0"/>
          </a:p>
          <a:p>
            <a:r>
              <a:rPr lang="en-GB" dirty="0"/>
              <a:t>Children identified as not having met the required standard will be highlighted for phonics support work .</a:t>
            </a:r>
          </a:p>
        </p:txBody>
      </p:sp>
      <p:sp>
        <p:nvSpPr>
          <p:cNvPr id="12290" name="AutoShape 2" descr="data:image/jpeg;base64,/9j/4AAQSkZJRgABAQAAAQABAAD/2wCEAAkGBxISEhQUEhMUFhUXFxgVFxcXFxgcFRgYGBcYGBgVFRkYHSghGBolHRYVJDEhJjUtLy4uGh8zODMsNygtLisBCgoKDg0OGxAQGywmICQ3LDQsLzAsLCwsLDQsLDQsLCwsLywtLC8sLCwsLCwsLCwsLCwsLCw0LCwsLCwsLCwsLP/AABEIAOEA4QMBEQACEQEDEQH/xAAcAAEAAQUBAQAAAAAAAAAAAAAABQIDBAYHAQj/xABPEAACAQMCAwMFCA8HAwMFAAABAgMABBESIQUGMRMiUQc0QWGRFDJxc3SBs8IWI0JSU1RicpKTobHB0dIVJDNjgqKyNYPwJUTxFzZDo8P/xAAaAQEAAwEBAQAAAAAAAAAAAAAAAQIFAwQG/8QAMBEAAgECAwcDAwUBAQEAAAAAAAECAxESITIEEzFBUXGxUpHwFGGBIjOhweHRQjT/2gAMAwEAAhEDEQA/AO40AoBQHz9zH53dfKJvpWrYp6F2Xg2Kehdl4I6rFhQCgFAKAUAoBQCgFAKAUAoBQCgFAKAUAoBQG9+SHzmb4r6615dr0o8u16UdXrPM8UAoBQCgFAKA+fuY/O7r5RN9K1bFPQuy8GxT0LsvBHVYsKAUAoBQCgFAKAUAoBQCgFAKAUAoBQCgFAKA3vyQ+czfFfXWvLtelHl2vSjq9Z5nigFAKAUAoBQHz9zH53dfKJvpWrYp6F2Xg2Kehdl4I6rFhQCgFAKAUAoBQCgFAKAUAoBQCgFAKAUAoBQG9+SHzmb4r6615dr0o8u16UdXrPM8UAoBQCgFAKA+fuY/O7r5RN9K1bFPQuy8GxT0LsvBHVYsZHDrQzSxxDYyOqZ8NTAZ+bOfmqJPCmyJPCmzuFpynYxoFFrC2BjU8as59bMwJJrLdao3e7Mt1qjd7svfY3Zfilt+pj/pqN9U9T9yN7U9T9x9jdl+KW36mP8AppvqnqfuN7U9T9x9jdl+KW36mP8AppvanqfuN7U9T9x9jdl+KW36mP8AppvqnqfuN7U9T9x9jdl+KW36mP8AppvqnqfuN7U9T9x9jdl+KW36mP8AppvanqfuN7U9T9x9jdl+KW36mP8AppvqnqfuN7U9T9x9jdl+KW36mP8AppvqnqfuN7U9T9x9jdl+KW36mP8AppvqnqfuN7U9T9x9jdl+KW36mP8AppvqnqfuN7U9T9x9jdl+KW36mP8AppvqnqfuN7U9T9x9jdl+KW36mP8AppvqnqfuN7U9T9x9jdl+KW36mP8AppvqnqfuN7U9T9x9jdl+KW36mP8AppvqnqfuN7U9T9x9jdl+KW36mP8AppvqnqfuN7U9T9y3PytYupU2sABGMrGqsPgZQCD6xUqtUX/pkqtUX/pnE+O8P9z3EsOc6HIB9JXqpPr0kZrThLFFSNOEsUVI23yQ+czfFfXWvPtelHn2vSjq9Z5nigFAKAUAoBQHz9zH53dfKJvpWrYp6F2Xg2Kehdl4I6rFiW5S89tvjk/fXOtoZzraGdJuuPXNtxNIJmBt5tojpAILbAZHUh8L8Dqa8SpxlSxLijxKnGdLFHiijhnMss15cMZUjsbc6SzBRqb3oGs+LBm29GkemplSUYJW/UyZUlGCy/UzZOF8etrkkQTI5G5APex0zg749dcJU5R4o4SpyjxRjLzdYFgouoiTsDq7v6Xvf21bc1OjLbmp0ZmXfGbeJ+zkmRH0mTSxAOgBiW39GEbf1GqqnJq6RVU5NXSKo+JI8Bnh+2rpZl09X057oz6SQRUYWpYXkRhalheRqPBubryW/jt5oEhR1LaCGMoHZsy5bI3yvQqPgr0zowVNyTuemdGCpuSdzYecuIyW9nLLEQHXRgkZHekVTt8BNcaMVKaTONGKlNJmmNx7i0Nsl40kEkLae4VwwDHAzhRjfbIJxkbGvTu6MpYM7np3dGUnDO5kJzS7cSgYzGO2eBZmRiAqhoGfvHxzj56ruVu3lnf+yu5SpvLO/wDZu/C+LwXIJglWQKcNg7jPTIO4zg+yvLKEo8UeWUJR1IxG5qsQ+g3MWrOPfbZ6YLe9z89W3M7XsW3NS17My7vjFvE4jkmRHKlwGYDujJLb+jut7KhQk1dIhQk1dItWHHba41iCZHKjJx1A++wcEj10lTlHUhKnKOpEVyVxCQ20j3N3BPpc5kQjQi6VOGbSoHUnpsCN/DpXisSUYtHWvFYkoxaJKy5ls5mKxzxsVBY77BV6tk7YHjVJUpxV2jnKlOKu0e2HMlpPJ2cU6O++FB643Onx28KSpTirtCVKcVdo5Bz5/wBQufzl+jStGh+2jRoftr5zJ3yQ+czfFfXWuW16Uctr0o6vWeZ4oBQCgFAKAUB8/cx+d3Xyib6Vq2Kehdl4NinoXZeCOqxYluUvPbb45P31zraGc62hnTPKlaq1kZD7+J0ZGGxBZ1Q7+GGz8IHhXi2V/rt1PFsr/XbqaZx637Lh/DQgAjkLSyas6GlIQrrxvjT2g230j1V6abvUnfiemm71J34rwSFtbTLcx3jNYARRu5S1fBkjRHJwm+o4OM+GPAVRuLi4K+fUo3FxcFfPqQvE5TPZmbTZQp2mlIYkUTE53y3Xocnx64G1dYrDO2b+/I6xWGds39+RnXFstxecLSXLK9nba9zltpSQSN98b1W+GE2urK3wwm11Z1ixs44UEcShUXOFHQZJJ/aTWdKTk7szpScndmjXP/3BF8X/APxkr1L/AOd/OZ6l/wDOyb8o/wD06f8A7f00dc9m/cXzkc9m/cXzkaxwLlCa7tbczXj+58ahCq7jc7as4z13IPWu868YSdo59TvOvGEnaOfUpveGQtxuGBo1MQjVQhGVwkDaQQeoGkbeqkZyVByvn/ojOW4cr5/6RrRGG64pHbgqot5cKudhrhJxjphWfHhmr3xQg5dV/Z0vihBy6r+yqGGy/sUsRF7o1EZ7va6+17oHpx2eNumMmjc9/wDb+CG57/7fxwMdbcyzcKScag0SAg+mPtpNA+App+apvhU3H5kWvhU3H5kTAtEg42UhUIhibuqMLvAWIAHQZUHFc8TlQu/mZyxOVC7+ZmqRs/8AZRC50m773gSIFKBvVkZ+ECvQ7b78f2el2334/s6G/D+GSWjpbSW0TPDjtMp2oXUhPanOojUEDZ8cV48VVTvJN/OR4sVVTvJN5/LERyhdta3kVnNDbOxUhJ4QpcAhm7zgZYHQdiAehOa6VoqcHNN9mdK0ccHNN9maxz5/1C5/OX6NK70P2185neh+2vnMnfJD5zN8V9da5bXpRy2vSjq9Z5nigFAKAUAoBQHz9zH53dfKJvpWrYp6F2Xg2Kehdl4I6rFiQ5euViurd3OFWVCx9AGoZJ9QG/zVSorwaRSorwaR3jiXD4riMxzLrRsEjJGcEMNwc9QKyoycXdGVGTi7otvweAwi3aJTCAAEO4AHTGd8jx60xyxYr5k45YsV8zB4ZyjZW79pFAA+4yWdtiCDgOxAyCRV5V5yVmy0q85KzZaXkjh41Ytl73Xd9twe53u50+5x4dKn6ip1J+oqdTMTly1DxSCIa4UWOM6m7qrnSo33xqPXxqu9nZq/ErvZ2avxJWuZzMBuDQGcXJjHbAYD5bOMFcYzjoTV8csOHkXxyw4eRe4hYxzxtFKupGxlckZwQw3Bz1AqIycXdERk4u6KrK0SGNY410oowoyTgfPvUSk5O7IlJyd2YzcFgNwLkxjtgMB8tnGkr0zjoSKtvJYcPItvJYcN8hb8Ft0medYwJXBDPltwdJIwTj7lfZR1JOOFvIOpJxwt5GAeS+H9p2nuZNXXGW0fq86MerFX39S1rl/qKlrXM+64LbySxzPGDJHgI2WGnBJGADjqTVFUklhTyKKpJLCnkeScDtzP7oMY7bGnXls40lcYzjoSKbyWHDfIbyWHDfIos+XrWKJ4UhUROcshyyk4AydRP3o9lTKrNvE3mS6s28TeZhQ8k2Ca8W4740tl5DkZDYGW23UHbwqz2io+ZZ7RUfMyeEcr2dq2uCEK3TUSzMAeoBcnHzVWdac8pMrOtOatJmneU7liRn91QqWGkCVVGWGnYSAdSMYB8MA9MkenZqqSwP8AB6dmqpLA/wAGD5ID/eZvivrrV9s0ovtmlHV6zzPFAKAUAoBQCgPn7mPzu6+UTfStWxT0LsvBsU9C7LwR1WLCgN/5S4uYoVHbu7Y96ZCQg9CKue7gf+Yrx1oXlwPHWheXAmzzG/359tct0jlu0UHmN/vz7andIbpFJ5kk+/PtpukTukUnmST79vbTdIbpFB5kk+/b21O6Q3SKTzJJ+Eb203SJ3SKTzLL+Eb2mp3SG6RSeZZfwje003SG6RSeZZfwje01O6XQndopPMsv4V/aabpdBu10KTzLN+Ff9I03S6DdIpPM034V/0jU7pdBul0PDzNN+Ff8ASNN0uhO6XQpPM034V/0jTdR6DdLoUnmeb8K/6Rqd0ug3Uehiz86OvWdz6gxJ/ZUqguhZUU+RBzc13TsTHcXCr4GVv57fBXVUoWzSOypQtmkbT5KbhpLudnYsxi3J6nvruT6TXHaklBJHHaklBJHUq8B4BQCgFAKAUAoD5+5j87uvlE30rVsU9C7LwbFPQuy8EdViwoC7wPg815P2MIGrdiWOFRQQCzEZPUgbekiqTqqCuyk6qgrskOOWDWiK8d/BcAv2ZWKTUVOCdxkgDu49HUbVzhUUnnGxzjNTdnGxELzDINi6k+vH8MV0wovgRdXmNvBT6dj/APNRhRGBFScxZ9HsINLDAkejmFc43z8386WQwo8PMC+P7v50sicKJG1u43t5ZTcRI8ZAWFj9skzjdBnJG/oB6HOOtVbzSt+SjyaVvyRZ48v31Wsi+FHj8cUdTilkLI8/tsejP7P50yH6TZ+FcBmlgW4mlhtYGxoedwurPQgdMH0ZIJ6gY3rlKtFOyTbOUqsU7JXZ5PwUrb3c63MUgtio+1jUkgZUcEPkAbOOgPTr4N8rpW4kb1XStxNP/tpj0I/fXW51ui1/azt0f2YqLi5bW51uql9ywG5z1OOmaX5i9lclucuDf2fcdg0ok7ivq06PfFhjGpvvfGq06mNXsVp1MavYwOHvnV838a6xZ1i7nR/JD5zN8V9da8+16Uefa9KOr1nmeKAUAoBQCgFAfP3Mfnd18om+latinoXZeDYp6F2XgjqsWFAXeU+PT2l08kEJm7riSMBjmPUuSSoOjDae9gjfHprzVYqWTPLVSlkzczytYXS2l3HFJapJcLHJBJkBwWI0oCe7kgAacDBOwPThvZxvHicN7ON48SjmDjlyvEYrEQJFaLdWiqFiwCgmhYMG6YLbbbejrmkYrDivnmIpYcV88yZWeK44xJYvBCIbce6l7veknMcfeffDAC4bAx9wN9sCmap4r8SuahivxI6e7sbxUt7q6E9x7qiCN7jltyqtIoa2JIwAV1gZIPTqQDVlijmll3uSsUc0v5MvmPiFlG11a3VwvZdkRFbLYyr2BC92SOVVIYenPTpjGCDEFJ2kln1uIKWUks+5dvOMm2uOExxxQ/3mJElYp3yvcAUMOgBkY+nNQo3jJ9CqjeMn0I3i9jHFZ8dWNFULMCoA97qjhchfAZY7DpVoyblC5aMm5RuT3EeLmPjUFksMHZXEJaUlO+x0zkDOcaR2I2x901UUb03LoVUbwciB7M8PsLmawgV5jezwsdGsxxJPIiqAN9ICIMfl5q98ckpPkWvjklJkN5ZEwthiNYmMEhZFXSFY9llQPRg5GKvQfEvQfEy/K7Zyze457dWktexwhjUsqFiGydPQMujf8mq0WldPiRRdrp8Snka4e24RxFzGNccqsElQ4zoiKlkOPEMPmpUznFCp+qcUbAlhBxBuEXNzHH2kiOXUKAspWPWEYfdAEFgDnbUOhNUu4YoopdwxRRhcYvLK4Wa1u7sSSdvGIgLKWBrbMgUxhypGkg41HHU7nIxaKlG0or+eJMVJWlFfzxMPnri1xaz+4be3SK00xgaYs6lONbBvRg5HjsSetKcVJYm8yYRUlibzNs5ptdLXs9qEkvhbxgKwyY4tTnUikHU5w5A9JRRjx5wfBPgc4PgnwOIcJbJckkk4JJOSc53J9NaNM0KfM6Z5IfOZvivrrXHa9KOW16UdXrPM8UAoBQCgFAKA+fuY/O7r5RN9K1bFPQuy8GxT0LsvBHVYsWrm4CDJ6+geNRJ2IlKxhcG45cWjmS3lMbsNJIVGyM5wQ6kdRXmlFS4nllFS4l7jXMt5dlTcXDvoOpB3VCt98BGANX5XUeNIwjHghGMY8EZk/PXEXRUe6ZlVkcZSInVG6uhLaMnDIp3643zUbuC5EbuHQjZuN3DXHuozN7oyG7UaVbIUINlAHvQBjGCM5zk1OFWtyLWVrcjM4xzhfXSCO4uC6AhgNES95ejZRAcioUIxd0iqhFZpF25554jJC0L3TNGymNgUiyysMFS+jVuM75z66KnBO9gqcU72MO45ku5HgkeYl7fAhOmPuYxjAC4b3q++z0qVCKTVuJOGKTXUquOZ7x1nR5yVuCGmGiPvkBVBOFyuyKO7jpRQirZcAoRVsj2fmi8e5S6acm4jXQkmiPKrhxjSF0n/ABH6j0/BTBG1rZDBG1rZE7yhx2NBO8/E7i1lllZ3EcPaJJqALSYEbBJCxbcY2C1ScW7WVyk4t2srmN5ROZYr2WEQazFBH2avJnW5ONTtnf7leu5OamnBxWfMmnBxTuR3Bubr60TRb3LImSdBCOoJ3OkSKdO++2N6mUIy4os4RlxRTdc13sizK85ZZyDMNEQ1lVVQThARgIo2x0pgjllwGCPQsvzDdFII+3bTbnMIAVTGRtkMoDHbxJqcKzduIwq7fUy+Lc5X91EYbi4LxNjUpSIZ0kMMlUB6gHr6KhQjF3SIUIp3SKm534iYexa6do8aSGWNmI8C7IWPwk5pu4XvYbuN72LQ5uvvdBufdDduU7Ivpj3TOdJXRpIzv0zTBG1rZE4I2tYs8PkZ2kkbBLtkkAAFiSWwFAA3PQbV3po7UkdI8kPnM3xX11rjtelHLa9KOr1nmeKAUAoBQCgFAfP3Mfnd18om+latinoXZeDYp6F2XgjqsWBHqHsFLIiyMuHhMzxmVIHaMZy6x5UY67gej01RygnZsq3BOzZZu7RonKSIFYAEghc4YBh08QQalYWrolYWrotrHnJCggbnCjYdMnbbcipsibIpwPAewVNkMKGB4D2ClkMKL1patK4SNNTtnCgDJwCTj5gT81Q7JXZDwpXYsrRpnCRoGds4AC5OFLHr6gT81JWirsStFXYhtWZHkVAUj062wuF1nSufhO1HZOwaSdha2rSuEjTW7ZwqqCTgEnAA8AT81HZK7DwpXZ7eWbxNoljKN10smDg9Dgjp66hYWroLC1dFjA8B7BVrInCi/DZu4JWPIVGkJ0jARcBn6dASM1V4UQ8KLGB4D2CrWROFGZZ8JmmVmigeRVOCUj1YOM42HXBG1UcoRyZVuEcmzDwPAewVeyLYUMDwHsFLIYUMDwHsFLIYUegUJN78kPnM3xX11ry7XpR5dr0o6vWeZ4oBQCgFAKAUB8/cx+d3Xyib6Vq2Kehdl4NinoXZeCOqxYUBstlx9ILWDs1V7iN5ypYuOy7RQurAwr5GdjnGK4um5Td+Dt+Ti6blN34O35JhuOWMkzGcRvGr2xjPY94gQ6JS5C5dQwTKt1C4AO1ct3UUf08c+f3OW7qKKw8c+f3yLUfGbcRSRmSEyvCBLKkOmKVlm1BFHZjDdnkatIGcb5AxLhK90nblnwy/6S6cm7pO3JX4Zf8ASuTifD9Q1GBvtjmArbkLDGYSEWddA7TEmDjveORTDUtz++fHPl+BhqW5/fPjny/BiNxG1EDCV4JG7OcTBIcPNKcdg8LiJdAUbZ7uCDsc5q2GeLK/K2fDrfMthniyT5Wz4db5/wDSZ4jc2UN26T+59KzAoiwY7JTbtr7UhMOGdlwO9uQdsd3lFTlC8b8OvHPkc4qcoJxvw68c+XxGJwvithF7l+2oTEwOvsiJNDWsqOHCRKP8RlGnLE7EnerShUliy4/979CZQqSxZcf+9+hbtuL2KxlJjHIxW1ExiiKRy9nOz7IEUHQmnOw1DYZ6CXCo3eOXG2fDL+yXCpe8cuNvtl/ZjJxa2W+gk+16ESUO6ZIfUkoQOFgiAbvBe6p2xk7VbBJ02u3ziy2CTptdvnFlmDj8LwlXSKLSYIYx2ZlaODLiVlaQNlgHPX1YFS6clK6fX7XfIl05KV078b8s+RI3vErE47N4BP2ciJM0OqNSJFKF1EKrrMeoBghC7jfbPOManO9ul/8Af7KRhU53t0v/AL/ZYTjNs8KLO8ThLa4iKCHDmTtAY2iYRgKGTODkYJycHOLYJKX6eq5k7uSk8PVcy6nE7MSSnXbMpKm3XsuzVIg2XhkJtnILDG+GJwcFc1GCdlx++d/zxXzqRgnZcfvnf88V86kZY8chggfTGjSC97eGMtIFRRGwR8gLrAyF0nGc5IrpKnKUuOVrM6SpylLjlazJ/gk9lM1vGTHLIXRt4gGJMcnbK4ESrjV6CXzgHOd64TU4pvgu/tzOE1OKb4Lv7czBteKWQVdZge4EeO2WLs4D9t1BMGB9LdlgatHTIyDV3Cd8r26Xu+Hdc/udHCd8r26Xu+Hdc/uUR8XtNcIRLZV+3GTKN3SZH7LQ5hJOlHJUMuOgIBxiXCdne/L/AHn/AGME7O9+X+8/7NS4iUMshjYshdirFQpZSxwdIAC58AB8A6V6I3srnojeyubn5IfOZvivrrXm2vSjzbXpR1es8zxQCgFAKAUAoD5+5j87uvlE30rVsU9C7LwbFPQuy8EdViwoBQCgFAKAUB6zEnJJJ8T1oDygFAKAUAoBQCgFAeqxG4JB8R1oDygFAKA3vyQ+czfFfXWvLtelHl2vSjq9Z5nigFAKAUAoBQHz9zH53dfKJvpWrYp6F2Xg2Kehdl4I6rFhQCgFAKAUAoBQCgFAKAUAoClnA6kD4TUklcKl/eAt+aM/uqrlFcWVckuLMtOFXJ97bXDfmwyn9y1Xew6r3K7yHVe5lQ8s3r+9tZvnQr/yxVXXprmVdemuZlR8k8RP/tWA8TJCP2dpmqvaafUh7TT6+S/NyDfKjOyRgKpYgyDOFGTjSDvtVfq4fcp9XT+/z8mrRuGGR0r0nqN98kPnM3xX11ry7XpR5Nr0o6vWeZ4oBQCgFAKAUB8/cx+d3Xyib6Vq2Kehdl4NinoXZeCOqxYpkbAJ8AT7KEk9fcASFzHLdRh1IUhVY7sgcAFtOe6wOem+K4xqykrqP8/4cI1ZSV1H+f8ADDjsoW97LcP+ZaA/tNwP3VZyn0S/P+F25dEvz/hmx8HU9IOIv8EAX+qq45dYlMcusTboPJ3ZFVZ57tcgHSQikZGcEGLINeZ7VPhl8/J5ntU+GXz8mZFyJw0dXlb4Xx+5RVPqanXwU+pqdfBqvlN4Ja2drHLaqwZphExLswIMLyLgFiv3KnI8a60a83K0mdaNeTlaTMrivKyJI6paylQQFbt1GoFUJPeU/fNt6vXSNZtJuf8ABMazaTcv4IqbgByQLO7IycFbmI5HoOPc5rqqq9a9v9Oiqr1r2/0o/sEj/wBlxL5irf8AG2FW3nSUfn5LbzpKPz8m1xeTaBlVvdMq5AOHVQwyM4YEDB9Ved7VNPgvn5PO9qmnwXz8lt/JlH6L0D4Ywf3OKLa5dB9XLoXrngjWUECC6GGmZNSRFWYupYAlZgdtBHX7r1VydVOTk4/PY5OqnJycfnsZ55NmkVdV7cnb0TOM/Dq1b1K2hLhFFltCXCKKP/pvC3+JJO/50oYezsgf21b6qfJJE/VzXBJE9wLlxbNGjgbSrNrIIJ72Aud222UdPCuNSrKbvI41KsqjvIwuLcZeIHEdwSH0A6HCNhgpIOWO+4Xbc4xsRnz1qjp2sr+3y5ycrRcv46mcFdgqvqDSJhkZg2kvHKSuQADgqN66rNZkrgfPPBGzEvwD91a1N3ibFN3imdK8kPnM3xX11rhtelHn2vSjq9Z5nigFAKAUAoBQHz9zH53dfKJvpWrYp6F2Xg2Kehdl4I6rFjxxsfgqSVxO+cNVXETffQq5IJGSVQAkjrsKxTFZfvrqCHAlJ73TId9squTscDLqMnxFQQYF3xeBGx2QZRuxC7quJyWIIGw7BvTnwGcZAmZCkSs5AVVBZjjoAMk7eqiVwc54Zzf2VxJM1qI4JmGp9XeUDID9O9nOSo6HOM+n1vZpWtzRGJHnlct9Vh+ZdxH/AGND/GuNN2Z1pu0vc37hxyzn8mP9xrmUMyUgAk9ACT81QQa7bcfhZU7SBhIVy6BEZlbs3kCgKx1lhHJgLqPdIODQGZwq9hnZ1ESgDSynCFXVkRshlyDgsRsSDjYnfAEn7kj+8T9EUBovOB+123yhW9lsB+81JJuHEIZWtysDBZMLpJOBsQSGIBIUgEHG+CcEHBqCCOXg9xqDGbTpckKruEKiSMgFQAMlBMDscGQddINAZvL1pJDAomdi2FJ1OzaToUFdbEltwSTnqx9FAYHON2ewAiBdu0TZNJIIOQSM5wG07jOOpwATVKkJTjaPH/jucqybjl9vJk2U8j9i0oQSb6whyoPeVd99yHP7atG9szpG9sz59s4dBkj+8kdP0XK/wrWov9CNei7wR0XyQ+czfFfXWuW16Ucdr0o6vWeZ4oBQCgFAKAUB8/cx+d3Xyib6Vq2Kehdl4NinoXZeCOqxYUB23ly5ItbN8A5toFPeA6oCcZ6nunasiorSa+7MmorSa+7M+/SObSXikJUhlIUEjDq+n05UlFyPVVDmUR2duMaLRBghhmIDDAkhgQp3yzHPiT40Bk3WuRGRosqwKnEmDgjB9AIoDTrrlWztwGkjk05wql9Z1d8nABGQBg4/y/Tk5vV2twjeTyItnkjzyhYfh8hByO0tXyOh1XZXI3O24qIstF8zZ7CR8gouoFV1DIHoIG5+f2VAM83E34H/AHr/ACqCDFe2UgBrSLABUAgEAHqBhDgH0igLkTomCIMEDSNKHIBxkDujbYbeoUBe/tD/ACpf0KA0zm33toNiTI/wHSqr6Kkk2yGwRIwRI6IBnZgFGdyemBUEFuJrVzjtkc5Zca01ZVtDDbByG2+GgK7SO1diI2VmXBOlycZ6dDQGo86cTurO5jcIjQMMKp72ogZcSZBYN1IIzsPhFeerKpGSa4HsoQpTg1LJ9Se4fxWC5WOSDSD3NabBlLSxEaserOD0O9dqc1NXR400+BxG9TTeXq+F1cAfB2z4/ZitXZ9BqbPoN78kPnM3xX11qm16Uc9r0o6vWeZ4oBQCgFAKAUB8/cx+d3Xyib6Vq2Kehdl4NinoXZeCOqxYUB2rkx82ll+Zp/QVxWVV1y7syq2uXdkzxi9khQNHEZSWC6RnYkHSTgHu6tIJ9AJPorkciKfjV2dWi2b3gZAyuCdXZkai2AGw8gKbEGE/fjAGxigOWc0vdNLI0rHsldgCCWjVSSFYKjY1aT0OCTtkVScVJWZ9FskdldOKgk52vZ5O9s82nlx4cjYOdbQe4rmMdFFuR/250k/jXRHzxOcttmMH8lR7GejIJdjtUA1g8U4hpyYY86B9xIcuZApcBST2enJ0+/6EgbqAJXgcsxEonUgrLIF696MuxRg2wI0kDHUad+tASEzYVj4An9lAaLzOcTWK/l3J/QkjFWJNmJint+yZyvdVSRgOGUKQyah1BAww6EZByKqQWjYW6BwXl77BskEEHtTN3SFG3aMx9PXwxQHnCo7eDOhyxOw1E91R0UazgesjGds9BQEbx60mnl7QSGNY4yISqKxWUtG3aOxJUjCFcY6Oa5yg273OsKiirWvf5YucLsmhV9RHflM+0bIM6dRAGSN9Orr41aEbX+5xirHJOao9PE75f83V+kit9atTZX+g09lf6Db/ACQ+czfFfXWq7XpRXa9KOr1nmeKAUAoBQCgFAfP3Mfnd18om+latinoXZeDYp6F2XgjqsWFAdc5DZm4dbaWIYNOAcA4+3uo6+o1mbQrVGZm0K1Rm1Dt/8r/dXA4HmJNsuoz0wRvtnYFd9gT19FAQ/FuPrBIsbTamILY+0KMBiuMyyIGOQwwMkY3xtXSNOUldfPYq5JOxY4bDYXLK6GAyAgjuBJc+hsat/e7NgjbY1WUWuJ3jtNXDgU3bpd29i5zPFi3uhknEMrZO5OhYm3PzmoORXytEzwq6sFIGnoTn7rxx6fCjBMi3m/Df7F/nUAe55fwuf9Kj+BoB2c33wPwkfwjoC1ddtofPZ6dJzuc4xvjagNN5pb+/WI/Jvz/+6D+VTzJ5m8WtuhUZRSRsSQCSRsST45FQQQ78wxI+EhbCuUcgIMKO2UyDLDuBreQH07ZAIOaAzuDcX7cSHSBo0dDlm1RJJnSPe7uy4yd1NGDnfOHHLm7l9zxRnTGWOoFATIpHdJk7pbS2NIB6kg7gjhUhKrSvhad+D6W+cz37HUp0al5S4riuTv2fHhf7mRyVZ8RhEq3MTLAUY5Zl2kKso0ID3QQwyAAMjPU0oRlF2fAnbJ0p2lF3lz45/wBdOH3NT5/j08Xu/wArsXHwdhGv71Na+y6Rsmk2byQ+czfFfXWm16UNr0o6vWeZ4oBQCgFAKAUB8/cx+d3Xyib6Vq2Kehdl4NinoXZeCOqxYUB1nycP/cI/VOy+1w9Zu0/uP8eDN2n9x/jwbZxOGVhH2TAFZEZskgMgzqU4BJ2OQARuBkkZU+c85BRcuThUTtR9rUBW1MXGLeSI74BHfmcjB2AGMZ7oHnH+XXltEi1EskpchDpDKztlcyE+9Dg5O5KdRmutGpglcpOOJEfwDly4tpGK3kKqdOe4GL4BzlS/2sjbcEk436CulevGquFmRTg4vN5EvxaMtBOpcOTbTLqAwCSgHoJ3wozXmXA6st8iXS9hpLDOdWPVhRRkGwXsHaIVDFc43UkHGRnBUggkZGR0zQEGOAXAwBcylQH27WQMWaKNAdTazgMkhA6DtM/c7gSHBrKaMv2r6srEB33bBVArkaz3VJGcbnOSWOQFAzb7/Dk/Mb9xoDQOYm/9V4cv3yXX+51b6tX5MtbJs3KzvGAIMbEZJDKCQckk522649PpqrIfEptodAYR24IdndsnBZnJLE6lGffEfBt0qCDJE0v4LT86n+IoCL4pZaY9UnZJDHrZkxhDrDKzOFBOcO3Q9TRzwptloQlOSjFXb4C24r7oymRkN3lB+5ExiDZ0kYJUnGc49tVjJP586Fp03CzfP/if8Xz+5ynyk/8AUkb7+0gf9sg+rWhsvNHq2TmjYPJD5zN8V9dattelFtr0o6vWeZ4oBQCgFAKAUB8/cx+d3Xyib6Vq2Kehdl4NinoXZeCOqxYUB0zyZnVZTKeguW9nYRt/Os/al+v8GftStP8ABuskEcegNMyhiEQFhgnBIRQRucA7eqvKeUxzc2Xd1TwnX737Yg1bkd3SRq3VvYfCgL9nFbSZMZDaTg6WbY+3/wAwfCgLHMKCOAsraWUjTnvAnPvSGzkYz7M+irRV3YtFXdjEsbkXEasqhS6lGAGMNomB29HvR19GKSjhbQkrOxg+TpFktFLZPTHebGCoPQH11VlTYby0t40aSQYVVLMcucADJOAcn5qAxi9iG0mSINqCYMve1NqwuC3U6H2/JbwNAX7KGGVdUZ9R96SDgHDZzg4IPwEUBcnswqsQzbAnHdwduhAG4oDnnMcv/rXCR/lOf0w4rql+iX4OsV+iX48nSOH9CPAgf7FJ/aTXN8TmyNuL277VwiAoHVVzE2SNOSdRkAKkkDWPe6TlTkVBBVwdrzWonHcEQy2I+9LqwdlOV6EjAwQR0O1ASt2oKOGXUCpBXbcY3G+2/rqHwJjxVjQvJ8kkazrIjAlRIrOulmEbtsNsHDMST4vtn0cKLlniRo7fgywPuuV/njNmpeVWHTeWjeNqI/1cjf11q7K82ctk4smPJD5zN8V9davtelF9r0o6vWeZ4oBQCgFAKAUB8/cx+d3Xyib6Vq2Kehdl4NinoXZeCOqxYUB0fyXt/droDqHB/Sj0/wAK8G1612PBtetdjertY51XJfAbV3Qc9GRgdjsysw8cHIIODXkPIYDcKtRntDIWIwzMHVj3JY891QB3ZnG2PR6RQWL/AA6SCBSFfUScsWbc+AGtu6B6ANuviamzFjXOKWt3PoQvEUTUNRYSO+WyGKqoVTpwPTjfG1TTlKLFOU4vO39/PckuWbPsFjjJy2tmOEIXdWxp2wAAfaatOWJtl5yxO5G+Tm7EUBRtOFOn36ZyoCkaSQfQapYobVcX0EiMjNswIODvg+BQ5HzUsybGCtjZ6mYF9T5ycynBLM+wOQO87n/UaWZFjO4XHDAnZxB9AJIGhzjO5wdPpOT8LGoBkTzArgBtyBurDqQPSKA5RzRPjjnDPiLUfPJNKn8q9EFeEj0QV4SOjvK6SPhlUZPv20qem4yp9AHq61wyOBiXPMMMf+JfWsZ/KuIf3FFpYWIqTni2x3r616dO1z7DC29ThfQlRb5GDL5RrAHe7z+Yt2R6usRH7atgl0JwS6GJL5RbAe9kmf04Fqp3Jyd3C9TmpVKXQtupvkahzpzNFfyWphjmXslkVzKqDUXKEFQrt6Q3XxFenZ4SjLM9Oz05RlmbX5IfOZvivrrVtr0ottelHV6zzPFAKAUAoBQCgPn7mPzu6+UTfStWxT0LsvBsU9C7LwR1WLCgJngHNTWKzBYBMJdH/wCTRp0atx3GznUPDGK89ei55o89ei6maM1vKbNjC8Ot/hZyx+c6BmuC2aXU4LZZdTEn8od+2NNtZIB0wkwPtSVc1P0r6k/SPqWm564kfRbD/tFv+bmp+kLLZPuYj80cTJz7ojX822tvrRk1b6VFvpIlJ5j4p6L1x+akS/8AFBU/SxH0sSnhXMV/bghTA2Tkl4VJJPUk5zmq/SIj6RdSSHPvEvC2/VuP+Mgp9IiPpF1PT5QOI+mO0P8ApuP4T1H0n3I+j+5di8ot6BhrSyb/AESZ9rOxp9K+o+kfUut5R5iMHh9t/pZlPtC1H0supH0supr/ADDxaS/uVneFYgsKwhFYsMKzsDkgff4x6q7UaLhxO1Ci4cSLPB4s50j2Cuu7idt3G97FxOGxjooqcCJwxLgs0HoFThQwroVi3XwFTZE2RV2Q8KElQUUBvnkh85m+K+uteXa9KPJtelHV6zzPFAKAUAoBQCgPn7mPzu6+UTfStWxT0LsvBsU9C7LwR1WLCgFAKAUAoBQCgFAKAUAoBQCgFAKAUAoBQCgN78kPnM3xX11ry7XpR5dr0o6vWeZ4oBQCgFAKAUB8/cx+d3Xyib6Vq2Kehdl4NinoXZeCOqxYUAoBQCgFAKAUAoBQCgFAKAUAoBQCgFAKAUBvfkh85m+K+uteXa9KPLtelHV6zzPFAKAUAoBQCgPn7mPzu6+UTfStWxT0LsvBsU9C7LwR1WLCgFAKAUAoBQCgNktP7NdQJWdG0wEsoJywgxKBhO6Nec9csAR3a4y3qeX385fwcZb1PL7+cv4LkqcLOG7STJxlFVlUYABA7h2OAfhLerELfcLEJ1eFvnuUcPksBGVl0khpACFftHUs2h2bs8RkDTgAkHOcKQaSVS918/nMmaqXuvt845nqw8MQqRLI5yudSnHUaiQYznHe29I0+vK9V8vnuReq+Xz3Lgh4WVVTMy6dshZC7AuTqc9kBq0hRjcDUcE4qL1r8PnuL1b8PnuQHElhD/aCxQqp73UNjvLkqM753xXaOK36jrHFb9RiVYsKAUAoBQCgN78kPnM3xX11ry7XpR5dr0o6vWeZ4oBQCgFAKAUB8+8xn++XXyib6Vq2Kehdl4NinoXZeCOzVi4zQDNAM0AzQDNAM0AzQDNAM0AzQDNAM0AzQDNAM0AzQDNAM0AzQG+eSE/3mb4r6615dr0o8m16UdXrPM8UAoBQCgFAKA5Zxf8Ax5vjZP8Ama90NKPbDSjEqxYUAoDygPaA8oBQHtAKAUAoBQCgFAKA8oD2gFAeUB7QGy8hf40nxf1hXCvwONbgbzXmPMKAUAoD/9k="/>
          <p:cNvSpPr>
            <a:spLocks noChangeAspect="1" noChangeArrowheads="1"/>
          </p:cNvSpPr>
          <p:nvPr/>
        </p:nvSpPr>
        <p:spPr bwMode="auto">
          <a:xfrm>
            <a:off x="0" y="-10414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2"/>
          <a:stretch>
            <a:fillRect/>
          </a:stretch>
        </p:blipFill>
        <p:spPr>
          <a:xfrm>
            <a:off x="2267744" y="3906241"/>
            <a:ext cx="1920053" cy="2715389"/>
          </a:xfrm>
          <a:prstGeom prst="rect">
            <a:avLst/>
          </a:prstGeom>
        </p:spPr>
      </p:pic>
      <p:pic>
        <p:nvPicPr>
          <p:cNvPr id="3" name="Picture 2"/>
          <p:cNvPicPr>
            <a:picLocks noChangeAspect="1"/>
          </p:cNvPicPr>
          <p:nvPr/>
        </p:nvPicPr>
        <p:blipFill>
          <a:blip r:embed="rId3"/>
          <a:stretch>
            <a:fillRect/>
          </a:stretch>
        </p:blipFill>
        <p:spPr>
          <a:xfrm>
            <a:off x="5004048" y="3923686"/>
            <a:ext cx="1944216" cy="284754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Last years results</a:t>
            </a:r>
            <a:endParaRPr lang="en-GB" dirty="0"/>
          </a:p>
        </p:txBody>
      </p:sp>
      <p:sp>
        <p:nvSpPr>
          <p:cNvPr id="3" name="Content Placeholder 2"/>
          <p:cNvSpPr>
            <a:spLocks noGrp="1"/>
          </p:cNvSpPr>
          <p:nvPr>
            <p:ph idx="1"/>
          </p:nvPr>
        </p:nvSpPr>
        <p:spPr/>
        <p:txBody>
          <a:bodyPr/>
          <a:lstStyle/>
          <a:p>
            <a:r>
              <a:rPr lang="en-GB" dirty="0" smtClean="0"/>
              <a:t>2016</a:t>
            </a:r>
          </a:p>
          <a:p>
            <a:r>
              <a:rPr lang="en-GB" dirty="0" smtClean="0"/>
              <a:t>60% of children passed the Phonics Screening Check in Year.</a:t>
            </a:r>
          </a:p>
          <a:p>
            <a:pPr marL="0" indent="0">
              <a:buNone/>
            </a:pPr>
            <a:endParaRPr lang="en-GB" dirty="0" smtClean="0"/>
          </a:p>
          <a:p>
            <a:r>
              <a:rPr lang="en-GB" dirty="0" smtClean="0"/>
              <a:t>2017 </a:t>
            </a:r>
          </a:p>
          <a:p>
            <a:pPr>
              <a:buNone/>
            </a:pPr>
            <a:r>
              <a:rPr lang="en-GB" dirty="0" smtClean="0"/>
              <a:t>   69% of children passed the Phonics Screening Check in Year 1.</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997951"/>
            <a:ext cx="8229600" cy="1139825"/>
          </a:xfrm>
        </p:spPr>
        <p:txBody>
          <a:bodyPr/>
          <a:lstStyle/>
          <a:p>
            <a:r>
              <a:rPr lang="en-GB" dirty="0" smtClean="0"/>
              <a:t>At EP Collier ….</a:t>
            </a:r>
            <a:endParaRPr lang="en-GB" dirty="0"/>
          </a:p>
        </p:txBody>
      </p:sp>
      <p:sp>
        <p:nvSpPr>
          <p:cNvPr id="32771" name="Rectangle 3"/>
          <p:cNvSpPr>
            <a:spLocks noGrp="1" noChangeArrowheads="1"/>
          </p:cNvSpPr>
          <p:nvPr>
            <p:ph type="body" idx="1"/>
          </p:nvPr>
        </p:nvSpPr>
        <p:spPr>
          <a:xfrm>
            <a:off x="258866" y="1779986"/>
            <a:ext cx="8229600" cy="4525963"/>
          </a:xfrm>
        </p:spPr>
        <p:txBody>
          <a:bodyPr/>
          <a:lstStyle/>
          <a:p>
            <a:r>
              <a:rPr lang="en-GB" dirty="0" smtClean="0"/>
              <a:t>We monitor and assess the children regularly.</a:t>
            </a:r>
          </a:p>
          <a:p>
            <a:r>
              <a:rPr lang="en-GB" dirty="0" smtClean="0"/>
              <a:t>We provide children with additional support. </a:t>
            </a:r>
          </a:p>
          <a:p>
            <a:r>
              <a:rPr lang="en-GB" dirty="0" smtClean="0"/>
              <a:t>Phonics related homework to reinforce the learning.</a:t>
            </a:r>
            <a:endParaRPr lang="en-GB" dirty="0"/>
          </a:p>
        </p:txBody>
      </p:sp>
      <p:sp>
        <p:nvSpPr>
          <p:cNvPr id="1026" name="AutoShape 2" descr="data:image/jpeg;base64,/9j/4AAQSkZJRgABAQAAAQABAAD/2wCEAAkGBhMSEBUUExIVFBQUGCIZGBcYGSIcFBcaHBojHR0cHBgcIiYgGCAkHBwcHy8gJCcpLCwsGh4xNTIsNSYrLC0BCQoKBQUFDQUFDSkYEhgpKSkpKSkpKSkpKSkpKSkpKSkpKSkpKSkpKSkpKSkpKSkpKSkpKSkpKSkpKSkpKSkpKf/AABEIAFsAgAMBIgACEQEDEQH/xAAbAAACAwEBAQAAAAAAAAAAAAAFBgIDBAEAB//EAD4QAAIBAgMGAwUGBAQHAAAAAAECEQMSAAQhBRMiMUFRBjJhFEJScZIjgZGh0eEVU2JygrHB8AclM0NzsrP/xAAUAQEAAAAAAAAAAAAAAAAAAAAA/8QAFBEBAAAAAAAAAAAAAAAAAAAAAP/aAAwDAQACEQMRAD8A+4Y9jLnswVWEjeHyhpIJ9Y1jAf27PCSUy0D/AMvPp7uAYsewCp57NwQ65cOdUANTVR5pBWTBPTTUY2bPzlQg71RcGj7MNboOtwEGZ/LAEccOKTnBoLW15cOPNmwNSraa+XALNfxTnEL/APLajqHtUq4lgWhSFImOpOkTjjeKs4KdNjs2qWa4MgYXAgiDPIBpYiT0GvXDOM0CJCtr/SccGbGujac+HALtPxNnGDH+G1UK2wrMpLy0NBUwIGusc8VV/F2cA4dlVyYBPGvPqO/Lke8zEYZ2zgESGEmPL1xL2gfC304CymdBpE9MSxnp50MAQGIPW3HfbBMWtP8AbgL8exmG0FgnUgGDAmDMRp1nHTnVkCDJ5CNT8h1wGjHsZ0zoPIMYMeU88TTMgmNQecEQY7+uAgw+1H9h/wAxgTsjZLUMvVDm56lV6jNMk3VOGTAmEtHpEdMFKtQLUUkwCpEnlMjSfx/DEc5mUsPEv4jvgMuZ2a5z1GuIsSjVpnXiBdqbAgRr5COfbGLb2zK9eiyUKrUm3xJZWKmApgSJ962fQHB72pPjX6hjNk8ynHxL5z1HpgB3h7IV6NNaeYc1GWo1rlizMpWRJIBGsiMZ9hbJzVF8wa9Y1adRSyguWsa+pooI4V3ZpjnzU4OVsylyca8z1HwnEsxmksbjXkeo7YAfX2dUqVss4qMtKkrF1ViL2IWy4DzAQxg9xjXmFYrWCaORC6xxFNOKDGvWD8ji3L5pLF415D3h2xGlmUvfiXmOo+EYAbsLKVqWUoJmGvqqwua4tOpgljqTET0nlpGO7P2ZXXO1qj1i1CPsknkXi+4dltAX+5sEMzmU4eNfOOoxf7Unxr9QwC7t3Z+YrZSkmXYq14LstU0mCAkkBgDJPLXQTOsY2eI8rWqUaqUGK1WpgKQ1sG463QY/SdRjbs/MpulBZeXcd8TGaTeHjXyj3h3OAV/D3h7M5Z6rVXuStDMt5YLV3pkqCOTIVkzJIMzzxk2v4MzT56rmaVQrxLUpkVSJIREKlYIAhXnnNy6aYcs5mUsMOvMe8PiGLvak+NfqGAVPEGys5UYVMrX3W7ZzaXIRmNRfOoBvAQNp3xb4DFfcA195czuV3jFmthRMsAYJDMBAiflivbtLMuVbLVgoRnLJvFUVSaiQGmdN3vO2pGNHgfJ1qOXpUa7B6lJbblYMloChbYACCBFup4SeuAObQZipRCVdhowANsdYbQ9o9cAsqmZqIjpnajJVEod3R5ESD5e2GCqk1I5ShH5jALwr4W9gprTvDlnB4VsUW0rNFltTbcxnVieWAvGXzKoQ2ZqM1wg2UtAYEQBqJ1nnqcaaOfamRTqsalQqzjyqxRCAdF00LKOkzjBsDZ600rstRKq1a5N4Qq8iqZV2JO8KmVBAAhRiuj4TalnK+b3ysKiOLTT+0AYIY3t2oXdiBboCfngGBc0xANh1/qHX78U1NqhSgZSDUaxRI1YAmPwUnC94o8P1sxXyT04KU2BqXRaih6b3CWBDkIVBAOjMNJnG3xH4WXPUURntsZ2BieJkdFbmNVL3fMdMAWq7StV2ZbVp+YlhAAEk/hiXtjXRuzMT5hEEx39MCNuZSq+UzFKmu8qVIpnW0C5VDNqTAAkxJPzxd4iyj1KGZp0hNR8syIJjiYMBr01OAJHNtIFh1k+YRp9+PPm2Andnp7w6mMLA8GMuS9lFVVZiXJCRS86MU3d02GIIu1kmdYxi8L+DcxQ3NarVVSqBXoBbocrTQkVAwEfZqQLTEsJOAcDtPzgLJpiWUOpZdJEidJGonF3tDfAfqH64FHYe7q5uvKHfoNLIcFUt1eeIGAYgazqcYM14D3mfGaOYcKHVtyBwGAJBM6y6U35e5HU4Bip5wsJsMH+odDHfHVzLH/tnQx5hgHtLw2c17M+8Cez1DUgrdebvKdRwxOncIfdgx8abLrV8oVy4mqtW5RpHIrrLLpDTz+48sAcGdNxFh0APmEakgdfQ4jkNprWVWWbXW5T0I/2RgHnfDBqijSvUezrSkOl9N7VdOJblkjzAzoQDBxb4V8LewzTVwytDABYhhTRXPMzcyl/mx54A3VaKgaCRBGgmNQeQ16HEa+YBZIDaNJ4W7H0xzOqW+zEgsDqGtIAjkwBIMxgOfD7E2DN5i6JMZg3a/wCDAUeHtitlRXDOam9rbwG17luqFikHSBOkdzOGHMVwUYANqpjhbt8sDU2dUY3irUEGI3ptNpjUFOsa/PG9s2wS4BGHQhjBkxzt9cBZRzACjRuQ91u3yxzL1wF5NzPut3PpiFfNsltwQXMFGrHU8houmvU4nvqlwW1NQT5j0j+n1wEaFYBnJDasCOFvhHpjgqjekw0WATa3c+mLBXeY+znnFxmO8W4hTzLkE2oACQeI9P8ADgOtXF6mGgA+63WPT0x7M1wV0Dcx7rfEPTEMznXRC9qEL2Y/L4cYM/s1nqScxUpkjyJWKr2m2w9fzjAEc5XBpuAGJKkDhbnHyxcM0P6vpb9MBcvsiopI9orPeJk1pi09ODSbvyxqyFNqcje7yTEPVuII5gQoM9xgNWSrAIAQwOvut3PpidKuNdG5k+Vv0xn/AImQwVrFJZlGp1tEnW2Bp3xVS24GaqqlGaiAWFx6qHEG3UQRqMBpSsN6xhosUeVuYLz09RiwVLqggGADqQRqY011PI4icywMHdgjmLzP/riVHMEtBA5SCpkaRI5CDqDgOZhwrhjMWkTEwZHbC/kNiU6WeqZrfzvA0oaWoutP/U8xAsEA6Afmf2gWK2KWDMPMpAKgRrJBHUdDzwJbZeZiPaq49bqU/wDx0+7AW52mlfLVqDOyb0Olyg3AMSJGnrirZWUpZXJpl0a4U+oQiZeTprHPFtWhXao0VKqxGganbr86cnl3wS39T+WPr/bAYdrU6dcUvtCm6qrVHCTNh8pkdZ59MaWzybwGTFp6Huvp6YmmaqGfshoY8/7YkMxU/lj6/wBsACy2xaSZ983vSS4PDZqLlRSC8XMoFMELyBJONmZFOtl69FmKiqKiE2mQHBWRp2M43083UIndjmR5+xjt6Yl7RU/lj6/2wC9kdnDL5SpS3prMzF53dp1I0gT2/DA3xD4UFXMtmqVc70EMiGmPMoUAbxtQnADbykt3w40845UNuwARPn7ie2K/4mxpbxUVltvBWoCGETIMazgMGwUFChl6TNLUqIRiAbSwsk8upBwt7K/4d5ejmadf2hnam7PDUzxFuRJ+IfFGumgjDtVzrLFyKJNomoBJPIDTU+mJPmqgE7sdPf7mO2AVfFOxBm0BWoVelUdlW3hqXRwtcIt017iR1xi8P+DUyoFY1Qa26ZagWlwm5FFoIEgKySOnE2mHjf1P5Y+v9sRqZyoI+zHEY8/7emAT9r+BqGYq1ajZh13pnRONZKXC+JZbUtA929owe8L7HTLUkpIzVLQxaowgsSRE+toA+S4Ke0VP5Y+v9sSpVyWhltJEjWQe+v34CFaoFqAsYFpEnlMjSek/rhDpeBSCpOeQxUuJBM6MrbwS8b1rbS3lh2gd/odXLK3mEx645Syqr5RH3nADMzVSpv0FYIXQKGDCVJUiR6jn92FTYvgrc5ilVOdpsEa6wFrV80rTmoeFrpa6fKIx9DjHowAPairXy9ektdabVJAa7lIHYgweRggwcDPCPh9Mo9R6lei7MAqWSqoklioDMY1I+lcN8Y9GAWttZVczlTSWtTU7y6GMo4Dk2uFYEqfQ4j4Q2NTyVN1bMLWqO0mozcTKqgKDJPLXl3wz49gErxJsM5tcuUzVOnulGjEkXBkYMLWENwFNZ0c4s8P7ETJ5WsGrpVqukFw3MLSCKOInsT82OHHHowC74qyntVEU6eZSkZkkmQQUZSIDAzxSPUDG+m9ClRWnTZFVbQoDDQBh64J49gEjb/hg5jNGumcppoCoMkgr7hhwN2SLiIunrgtsmluaFGnUrJUdXJLAwDJYzBJI598GK+zKbtcyyeUyf9Ditti0SZKakydTz/HAfPNp+FK6VL6OZWoatWGAMLu2ZmapUJqeeGslQRCrp2+jLWDVBaZgGSNRrEajriH8Do/B+Z7R37Yty+zqdMlkWCeepP8AmcB//9k="/>
          <p:cNvSpPr>
            <a:spLocks noChangeAspect="1" noChangeArrowheads="1"/>
          </p:cNvSpPr>
          <p:nvPr/>
        </p:nvSpPr>
        <p:spPr bwMode="auto">
          <a:xfrm>
            <a:off x="0" y="-411163"/>
            <a:ext cx="1219200" cy="8667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hISERUUExQWFBUVFRQYFRYYFBUXFxUVFBcVFBQVFRQYHCYeFxkjGhUUHy8gIycpLCwsFR4xNTAqNSYrLCkBCQoKDgwOGg8PGikkHyUsKSwsKSwsKSwsKiwsLCksLCksLCwsLCwsKSwsLCwsLCwsKSwsLCwsLCwpLCwsKSwsLP/AABEIAKEBOgMBIgACEQEDEQH/xAAcAAABBQEBAQAAAAAAAAAAAAAFAgMEBgcBAAj/xABGEAABAwIDBQQGBggFBAMBAAABAAIDBBEFEiEGMUFRcRMiYYEHMpGhscEjM0JSctEUJFNigpLh8BUWNKKyQ1Rzk2ODoxf/xAAbAQACAwEBAQAAAAAAAAAAAAADBAECBQAGB//EADURAAIBAwMCAwYEBQUAAAAAAAECAAMEERIhMRNBBSIyBjNRYXGBFJGh4SNCUsHRFUNykrH/2gAMAwEAAhEDEQA/AG6k94o1g3+nn6fJDaimuSimDRkU84/vcsy22b7QNwMgynNAun44wkRQHMp0cSIzkxYKF+sF1LLXNtyGR44dwajdXHo7zVYo49T1KPQUOTmDqNpUTdtlTekjPNoQfGvrneSM7KD9Ui/CEHxkfTO8lsWvqmR4t7hfrBNSO6eqco9xTdT6p6p2kGhT3eecPph/D6QOjaS2++ymsowNQzd4piib9G0h4abDipVha3aDXxST+oz2VoAKKjV2iX0hOoZbRRMOyxB7ZC299ATpqpJ4/SgjqqrtdWMjbJI491ltRx5DzKvTGoEGLXrim6Om7Zx+cstVisDW6OaT1uAqVjO2rGvytN7EE6W3HULP8Y9IEziwNaGNF7gG5c3dbwQmnxHNYuG+/XmsSr1WfVxj5zbtqQKjqcn5SyY/ihqZ+0YHNAAbfS2hJvc9Uhlc0syuc5w/D8wgVNDJNJmc6zRwvYDwAXJITffYcDw1S7qWOSZqUsU1CqNp3EaGI3LHuafuuBIPmkYdFqADr7ikvoZAQDryJ16WKlU1Kdx8PDzB4KSfLjMnG+ZYIatzG5S0EeYskx18j3Wz5SAdfzK4amzbOHmRv89xUEzBrr8Dy3pfSM5haoypEt/6UJKUHy9m9NkaN6IVh1W4xlu5t+748/BGyzQdF6S1qdSmCeZ89u6IoVWUcZJEC4ZL3n+BKN4Szuk+KA4cO878RVkw0Wbu4ryXiFPp1T894c7tGcWb3D0UXZ46HwupuLfVlVaHEzG15H37e5K0qZqDSI0i6hiWGrfdyYmZoNFFw+uL9SLIjILgLYFM0sLH006cCRYGqYyFIpo7KZGFXgZheSRGHNsj2znqTfhQt1NdFtnYyGzfh+S6395CVB5JT3DveZTscYSewOc9Sp0cSIzkwCoFPzkRrBm3J+OJeDe8pMbVQnuZK8YEfwdlpmfiVpmb3j1PxVbwyEidh/eVkm9Y9T8U1bHKn6zqqkESs3sCUTwSbPTzIdbREsCjAgm6oFvpx84evnPygJtNqnmQHknLap6IrtAIlN4Iqqfuu6FVGkFnHqVeqo913Qqj9ic+47+SYtgE1Zi9YE4E3bZhtqSL8IQLGfrneSPbO6Ukf4QoOK4c1znuzW0JvwFlo0qy0zkxC+talxSVElKx3G4oGd88dANSlYBtDBOO47vfdOh08Flu01XmmcWvccpsTcm7hvt4XUnZ2kqZHMdT/Wh5s3MxoeWjMWjMRrl1sqi8fVnG3wkf6HT6ONR1fpN+o5mhjQWZtN6ddM3hH7uKwk+kzEaeVzS4Bw7rmPj9XLwDdLLYtg9o31tO10gDX2vcDuuHMKeuCd9po07cUqaqQDgYheORhGsevRZ16Ypg2mLbluZ7O6NziNe94Df5K+4rj7KeTI65Nr6BZ5t3ivavbl+rLbm4BObjv8kE31LzIGyfhAdNa1ZAu2k5MxxzjzuimDQBxN3AW4X1VhirY3aBmYjmy/wCfkpGObZ0GXk5uhCVaqO83hS+EFiXXQaDcE7o5tv78kiWky31uOZ3jqvU8J4G/T5qmnbPaEDb4kvD2uPd9YDUacFMfRjMHDdxaVGgqCw3tZcqK4O33v8A3yQGXB2hwdt5NrJ2AWA8hf4FBwQ5wbuubDlquyVDiLOzW+8PnyQ2VhB0vzB43UKueZR2ONpepKNzY4yXA6jQC1rb7+KMNbqOiiskbJDG8fatfrpdTs9j5L0lumlMz51d1Cz4PYmCsHwOWXPkbcBxG9FxC+N+R4sQBojGwVO0RyON9Xm2nkiO0OGiVuZty9u7TeOSwPEqTVhsNxNmnbA0uoDuZUMWcBHc7lT6KiMwdbi+4Vh2glywuadCSAB8knAqHKGg8Bc+axqTGlT198/+SPSDiNQUmQW4qQ82sFNqYNbqNUR7lprVNUajHaWCoMVCVKiTEQUmNhXEEjEOCMkx5rrBEtnajOybwCHdmbIls3EA2boi0ABzzJckjaAzTd7zTzIE44ap2IqNAYSN5AdT2N7J+NuqfmO5NhCdNMunMcw+p/WGN8VY5R3j1PxVdw+IfpEZ/eVlmHePU/FO0yNO0G2c7yqB2iN4MP1eUq1soIS4jK23RORU0ViAAGodOgVhnYNM6iCca1aDFh0Nr5W+xJko4g2+VvsVhTYSu0z9mFPfE97dwuqLJUSXOh38itewjG2TTSxx2yx2DgB9ooqaVv3W/wAoXm7jx78LWamaefv+0YFkaihg0awZ4ZRsc/QBgLidAAOKybb30hOmzQ0/di1zv4v5BvIK5elLE3R0XZh1u1cGkDi0akdNFjdfAQB0PtK17O+N9TFTTgSRQFPbOYFOp6m66X6+3XiLWIsVIhoXEjquvoSd3M381oTsT0jg/vO1cftE6+1aP6HdsGxSfocuge4mJ/Jx9Zh5X3jxus8/w59w3KnayLIQRofnvVDJK7TYNrZM1S/wsPYguIYZ2lOHAXyvIPQgKZsnCaumje8nO4HvX9YDQEqx0FA2P6M97W68zQrAXZVucmK2tlUWuHPEyw4fLAMzGHwNkwaurzXe05eVt63ePDo3C2UIZimzbCNACVvMpxmbqheJi+IwgDNnOb7lhfoUGdK6+l2n3LQcYwdjHG416KmV0Fnbl1JiOJSqgkOHFHE5XGzuAcN/Qp2OdzjlIyn2+1MT04k4HTcU6ILOBvbz08yjEZGRAKexnTPKw2dYj2hP0rWuAzADlb8lJlcwctf70Ueoe1oNuAPv3KnIliN4c2YqCWOjO5rxbzVqI738KpexwJc88y0q7ixPkt6zOaU8D4sAty2JbtiSBSNu5o1dvI5lGH1LQdXt9oVL2OpYnF4kGYDd11Vglw2l1tHuQ6iAHma9nUqvSGkD4cyu7Z4VG89qC0i4JAI3jcUHpTr5I3PDACe60C+lyg1TVUzHFwmY0cRf4Lz99YFjrpH6j+8IaFQnzACOTtUeWPTouU1dHKSYyXAcbEey6IVNCWsaTucLhDo02QaYwlMIuIPYFLhammQldqJiwBHAbVtLrgDeEKymcxrSftC6dwmrDGyX3ubopGMn6OL8IQmIpgjDSMxTDqnALJD9CLcVyVxuqgAS89UcFGknAT8r7hWvCsFhEQcQC51tT4qr0y/EujAcyuYObzR9VY5vWPU/FFmYdCwtIaMylGgiPJFpoyjBlHwxyIIpHnNJ1XKeQ9k48iUqhbd0nVcZGWxOB03pneBnTKewB42TVe9xYNeCW76gdAmXSB/dYQ51twOqnBwZVsxvZ7CmRFzwLF573ijd01RUbwwDKbp5zCN4IXzTx2gy3bEA423+03bRs0hM49MTSI4HcM5B8O6VUqWmZNGNLK5emCW1My4/6gt7CgWGUjWwNsM0j/V8OZ8l6LwVsWa/UwujU5g2HAowSHOsTy4eSl0uFU0LgfWdfdv/AL3I9Q7HOd3nm1+CJHY6MC4381stUOIRaK95ScRqGkktaBrvVR2jlOYeKu+1+F9jHZnDVZ1V1BcOZXUzmBuF0zTtgJnChbqR3njyurFSyZZNTw/sruwGDwGhia5xc4MaXAaEOdqbqzDZ+m19cEi29eQq10W5Z8gb951NWXEVQVGm9SpJdFXpsJmhBELzJlA1eBc3vppohn+dxG8xTlrHjeOu6xXq6NXqUwy7gw5A5kraHBO1BLd6yrH8KlidZzdOa2jD8QEurWkDmRa/RDtqsMZLEQQLqQMby+jXtMNDtdL/ACSpJNPVv56I2NlnF5AGl0So9h3PNrkDiQRc+HgiGqsCts2ZSZJySPnolPnuMo1udT04DwVsx3ZdpIawWDBbTjxJVdq6AxPjHN1lCuGG0k0CGAMObPRvjGYaXsFY6AOLjmJsNUNwSfs3sNgRcXBFwQTbVaL/AJKjmBLXuhLuVnADoU3ZXq40kcTG9ofZ+tQq6lIIYfcSn0m04pw4MHaPc7Ro3p9+IV8wJJFOw77d59vgFaKP0d9hbsy1xPrOdfMVMl2TmAJAafC+p9qTualao+oKRFbegaNPTmUOLZiFwzOc6YnfmcbX6bgpNNhNMHWETGm2mgTtdC+llOZpDXbweB5hLni7QAg2O9pWW7uDhswxxEVUnZjQD2I3iZvBEf3UGqG5hqNUbxMfQQ/hWpQI6XzlWBzA7EiqZfelhq9NvRCdtpwX4wxjQ+ji/CEHDUZxv6uL8IQsDRcx88lRJOEC9Q0HVN4oLyv6p7A2/rDfNNYj9c/qoc7fedjeQ5Gq0QVQbBE5xsBv8lXJ40WxCP8AVIxber020nM5hkQvQVQqHZonh2XeL6+xS3E33qn7JNMNQd/fFunFWp8up6lMLU1byunEU6kbZ1nPaXG97bkPpMHnBd2lUXg+qOztbrrqhrcNH2al/wD7V0YXLwqZP5gUv+IcDiN/hkMM1uGkxZRJc9CqnR7O1MVQx5ILQ8EkA3yon/htRwqZP9p+S8aGrG6pd/K1Va6dl0kSeiqyztxvXc72FOS4tmYe672Ko9jW/wDcf/mE4RXW+uadP2f9VnV1euhQnmGQAHOIP9IwD6doINy9rtRwuBb3qPTzNim78bgA3Qt72l73tv3ELmOPqXloe9rrED1OQLt1/BGZ8GdURQyxyGOQDKSACNdDcHxUWNr+Hp9MHMcRsnMI0eIxyC7HZh7COo3pNXiUbB35Gt6lRsF2ffE/6R2d5JubAaW5BDarCJe1c+INLw46OFwRy33HVOkHOIwMQVtLWRvsQS4E2Nmm2qzfafDmwzDLoHDNblqtdbs/O7NJVZGgDusZffzLjv6WVFxbDDUVNg24Fmg8t5JPhoVCgq0pXwU3l/8ARjFG2lz3u+Q3cTyGjQPD81dBK3mFnOwtZURRujEIeGPItmAsbA6acRY2VxGMT/8AaeyRv5Lzdz4K1eq1Qvz8oHqwo3ieF/ghGJ4dTz2L2Nc5p4gX0UWqxCpIOSGSMnd3o3AHmeJHgh02MwNuHTjtt7mu7rtOGXkvS26LRpLTHYYhaeGMPuq2tblaLWGiGTFzzZMUuItkFwQQpjKgBWdu0eUBeIKdgoaSRx9xXXuuxrQ0NLRYuBN39U7X4s1u8gIT/iwcdDolD5eJYKW3MkmhzXVG2lor1YaNzbX67z8lexU2Fxc6cuW/VUPDZDNLLKdc7tOg/sJ63pgUnqnsMfcwSKatzSpDucn6DeTKaIhw14j4rdKZpaBYd4gWWRbP4f2lRG399pPQG5W1U7N7ueg6bgqWKYBaN+0tUM6J8AY5DDl1Op+C7G6+72/ko8rjI7s2nRtu0d4nUMHid58FPY0AWCfnk5XdqMCE7Nd+uU/I+Cy9kb6eQtOrbkEcWlbdO24VFxfZntqkG9m273MkHT3JK6t+oNQ5gSoDSptnzHQH2I/jDbQQ6cFZ4sNhiaBlAsFIc2PKLgX4LqdEquJzkE7TPWR6cfYuGkc4jKCStGfBELaNufBJc2MEAAX4ogpNjErtAdZgDpWM1y5QEyNj3gavHsVjfVtzADgmH4pd9uSv0cnJlcgCDcO2Z7OQOcbngi4wuLNYtHsUZmIlzyOQTdPVuc54PBWFMDmRrHaTRQQ3PdbYeC4WR5dQNNyGU8pLXXPEpgSEw35H5q2hcSNcMiGMAEAXT/ZR8gg1U8/R24kKddSFEkNmfLBhh+472rkzmNb3S9pv94jRSpD3x0KYxCLS69rcWVIU2YKPyg1fcbn85Zn01sJhmD5A4yuBIe69rnxVcdiMo3VM7f8A7H/mtCwaAHCaYHi93xKoFSzvuHIn4rB8No0rgvTZRkHmHqMVIM5/jFWBdlVKfDtHfmlw7XV431Mo/i/NTMcoY46emliBGdg7Ql1++b3IH2dWuFuirkjkpdJbE/whxzLgsNoc/wA6VWhMztOm+xF/YStI9GW1cklPNG8OcI3XEljltJqGl3BwN9OSxU7l9E7A7fYKyhipu1bCQwCRkrS27zq8l5GV1yTrdIdIdoenUKnMOxYkL9oO/prY6+xRcOqD2rpCCwG+jrKHitRRtewdqWRytLoJW3yvA3ta8aZhy4jVVrHdoKCBhJqDM7g0OJcT0ubJR0YGaqVEKZzLNtVtGxkbiTuBWc7M7S9vUdk4NDBnOYetd1rEnjb5KoY5tRLUO+4zg29+l0rY9zG1kN3HvOLe60k3cDbTjd2UJ6zUJVD1Jm3tXqUytOXWo9Is9DJI0RRvOYE3JF7DLw8AuN9P8w30kf8A7HD5IXt1QPima+WFwZI3Rxad7d/xQyh2cdPHLJHAHMhZneb8N+g4mwOi0/8ATKdV2NNxzEadw+lcg8S54d6eHySxsdSNAe9jS4SuJaHOALrZdbDVGcVwN0lS4hlnEudZzC6zd4JG8dVmOD07RNHljylz2i9+BK1enjfLCC0uY8RtjbLdwJaLHgbkaW15FZ3idl+CZMnfnb94u/iLUayOpIx+vxjow0RRZnPY22txuVWxHbdkfdbd7ibC2gv4nkib8ObI89oCcubedHO3h3S59yqGLYY4TNa4DunMCNbtI0vy1usdqoY5M9JY3z3dylFF3bc/IQZMZKqr77iSD3eAA00aFesHwZ1gC43HsI+Sq9NQlsna6aOAtxva/wAlp2zs7JmF7WkFpykHnv0TtWmp0fNQZpdNk6jDs7D/ABGNqKkQUZG50lmXvwOrv9oKpNFBkaLC19bDx1Vj2yPazxsv3YmkkDi59rA+Tfeg72qLqqopLRX6n+00vB7RhUa4fuML9O5lu9G9BnklkP2Q1o6vOvuAWmTOyjTgNOp0Czf0U1Q7WeP/AMbvZmB+XtV/q5rOaOJc638I0RLYfwxiYPjZb8YwPyx9MSXBEGi3mfEneT1ToKZp2ADfcneeZT4RpjREm5B2x/S3RpzboRUSDtQ1tvFXWVPMh7RCw0UGpkP0djvIuie0DBkv0QaqOkfUKx4zFqo3kqoeRI3oU1c9sPwldmd9KweBXD9cPwlUgolpPbfwldp9ZH+S4Prv4UqlHfk8l06JpD9I/wAk5RHvydU3TfWSeS7QnvSdfkunTtL6rupTcQvCfNLoz3HHxclUbfoj5rpwiH6iM8rJ414UFtdH3WZ25jwJTn+Dy/d94XHaVyZ86X7/AJBIrz3R1TTak5r5Tay5UylwsGO9i9xVuabUWx3+RlwhDCajgUN8LpAOLnfEqobaYN+hTNBdm7Rgf5neFccCqGsw6iL3Bo7xJJsBqeapXpI2mjrKkOi1ZGwMDvvkaucBy5LwttcVaNyxTg5jVRQ2IjD39vQTx/aifnb+F3eH+5jh/EquDe6ObG1VqnId0rHM8M3rs/3NA80LrqXs5ZGcnG3Q6t9xCqpPUYHvv/mXI8okYb07BTukkaxgu57mtaObnGw+KbYj2w1ZHDiVPLKbRxvL3E8A1riPeAjCUms+kuWLD8Fp6V4a+pIa2PnGQ20so6AlvVwWD/FH9t9rpMQq3zvuAdI2E+pGPVHK/E+JQBoXHeSNhiEMHwCpq3FlPE+ZwF3ZRo2+7M46D+i1L0d+ifs/1ivbJFKyRphYHBtsliHEt33PDwQ30PbfU9E2WCbumR4ex/Am1sjjw3aE6arWf02aqD2up3xtA0Ly20ng2xv7bILntHbeiG8x4knE6ZlS18TyHCSNzcpsdCLG3tVL9HWyjqGeopnvEkUjQWgiztLggjcRY8FVJcSnoMXbO6KWKIODC15cQ6N2jnNNy3fY2B4LYsRoe0dDUxb2b7faY7f+aIaT26rjgjMN5GYj4ZGZmFFsDJDiQzxn9HbI4sfcW3XYD0NvYj1BS1IeIQL6nObWy5eI8CeCtu1GtLJl1D2jydcez+iK4fRsawENF7DXj7UxeVDeBGqdtpjVrFOorjtnaZtWx/oTS6bO4kua0EesTY62HDXVUyQEnM0lgN7DQ2FzYXPgtP8ASc5ophpc52eWup9l1m1LGA22+17eawblAlTAnuvZywoorXQHmbY/tGpJg1uU3uZI3Dz7p1V+2KINJcad99+oNvhZZ7iNO4guaNGAEnlY6K17LYmIqaqudGsMg9hH5LTZdXQx3XH3yRA1AQt0P6XB+xAlcxLEHPqHvbvc92/dlBytuOgCdfKQMxt4AcTwQ/DZC/vOtwGgtu09qIvhzWPAe9Z16oS4dR2M9D4YdVpSZtiQIe9GUjm17B95kgd4nQj5rT8S1cwfvOueIHh7lmuwlUW1sTeBz+9vELScXOV7Dwu/jbeAm7P0TyntBk3ecdhC0TBZOIdS4gXcAOhLvkpRrBus7+UpgiefiqhpIsDZCoKXJIXE+CnyVrbeq7+UqE+oDjodyusqYxjL7ixQebWMEfZI9ym1MpLyOChUg7kg5OKlttopUOWjkp77HcNfeuuH0w/CUy130F+IBS6g91juOnvVJSdDfpv4UqkH0knkvS/Ws8QV1mkx8WqJMbpvrJPJeovWk6/Jdp/rJPJepPWk6qZETS/VO6uTkdNnhAvbRN0p+hd/EoeKyZYGkEg+CjVp3kiV/ENjZ8+Zr7i992u9XWLEnBoGV2gA9gVJDpP20jejvzXc83/cS+1v5JF6lRzkRsaMTEKV5yu13DRPiR4F8xUCF9j1FlOJ7vkvb2VYG3JP8oMC4wYzV1z5Gta9znNYLMbc5WjwG6/ioRUhJIC8025zCgxEFS5j2vabOY4OHgWkEe8Kw7Zwt7ZsrPVlaHDlqA4D2OA8lXHx8lY5HdthzTvdA4tPQHM09MjyP4EtU8rK32hRuCJXgUojS6IYBs/PWSiKBmd28nc1o5udwCsdX6I8SYL5Y3Dwk094CMXUcmVFNm3AlKXSVYHej3EcwaKcm5sCHx28yXaedlD2i2Vq6EtFRHlD/VcCHMdbeA5pIuOS4MDxOKMORA7l9J7O+kA1tG2WKIue2zHsuBleAL28DvHgV81l6v8A6Jtu4aB8sc9xHNkIeBfI5tx3hyIPuVHGRtGLdwreYbTdoxHVQ9lVxNDnjVjiHDyPPopGG0j6ZoYCXRjQB2pDeAvxQKrww1mRzKjsoyA4OjsXEHUZXOuB7FaqWmexgBf2gAAJdbMfG40VFJIjlXSvHftGqqLumwux28cvEJzD6wOZpvabH5FKfJYabuSDwvMcl/sv0PXgVOrBgGTUsa2sgD4nAi+h38xuWQfpxItbKToSN3ktnxEFzSsYxCLs55GcnG3Q6/NK3ozhvtPT+zdQEvSP1Eca4Br2uPrRuAJPEa28eKimZ2Xs727SzTzt63ySMRk7o6/JN1UwYGOtfWw1tqWkb0/bU9S2zD+pv0wZN2dD3oPdU/XIkzDgAxo1uN/5qZNPYA28uajRiwFtNFwnmb9Vi1mLuWPcmemoUQlNU+AA/SG9jJ3GvpybDvnQbtWn2rXMTYHSMvY2udfYsb2WnAraf/yj4Fa8HZ5zxsPitCy9JnjvaRdNwn/H+5heGJtuacMI6dCV2MaJSZM8vIs9MbaPcFXqiV4dYvuDu0AsRztvurLUHRVmt1kHgiJBVGxI9PLmc7w+aRR7pPxFKph9JJ0C5Seo/wDE5VJzFeTEs/0/t+KcqR9G3+FIaP1fy+aXV/Vs6tVZ0XN9azoV06TdWr1WLPYQm6t9nsd42XTpyPSY+Lfmu0g70nVde20zfEEL0ekjxzAKmRE0o+id/EmqzDHzQtDbac07T1GRliN7iPaVOkrQ3K0CwJVGXUMSykSvs2VmA1ypX+VZfBWN+IXeG2SzinghijiEyDPmCo9H2JR+tRzeTM//ABukT4NUMac8EzBbXNFILdSQvqxtcDpmHtXJ6ftWkXBaQQeIIO8LVoXBpKyY9UsxDT4+svBq17aH0CyAudSygi9xG8Wt4Bw4dVXIPRHXsniZPGGxvkaHyNcHBrd5vuIva3mlyskb7Qr6MPRa2paKmrbeI6xRXI7Sx9d1vs+HHitTrdiqGaJ0HYsjba1mNDCLgi4y+BKKU9KGRtjaMjWgBpG6w3Ifj0t49HZZW7rb+XsSL78zUp0wNhK9s1gsGHRugj4OcZJTbM88ASOQsPJWWOvGUXscxs1v5/FVOWuALCW3AAvbXM7wHHVIw6srXZntpnF5JEbSQGMbwLnc+JsPBCRXcxplRBzC9TZjrePuVD9O2Psy09E2xLD28h+6XAtjb5guJ8lbqPZjFXhzpf0YvOrA4PAB4Fwb6wHLRUXGvQniskj5XyxTSSOLnOzPuSerdBwA4JpKPT3mdWrBxgTLcqSRZaC30I4nbVsLfAyH5NUef0O4i3hEdNwl3+5ExmLAwfs36RKqkZ2X1sQvZjie7f7ruA8FtPou9IbK5r43BzTHlvmsdHXAs7juK+e6vAamJxa+GRpboe4SP5hoUX2ExZ9LWxnVgk+jNxuzEWNjv1t7Slyik6l5jK1WxpbifU0tPc3G5Qa2kBSMDxsSM10cNHC+4hT6tuZptvsVAIYQ+Ssq8+KxslbBI9oke27BxcN2nMqjbd4W9sglbutY+NtR7rrV6zAaOWG8jI3ZRm7TTM17dQ4O3ggrkdAySMCRgdcC9wNVZkBXS0vbXLUqgqU9iJgsNWHWIPA/8SmaxucRgcCHHpoPmtkrvRpQP/6IZ+AuZ/xKFy+ien+w+RmlvWDuR4jwCJbuKSoD/KWP5jaa1e+S4eox21BB/wBTkzPnSJiWpA4rQY/RRGHAvlke0fZ0APmNUVoPRLh7wczZLg6jtXW8tVli3ZjN6r4/b0/TkzMtnay9ZTgftWrb8FGdz3HcXG3iAo+G+jLD4HteyHvNN2kve4g7uJVlhpmsFmgNHgn7dOkpBnkvFfEBe1Aw7DE8Ix4+0r3ZngfauiTgd/x6Js1ARpkRismsNVV3zXnA8Cj2I1Gmqq9KCag8gigeWLVZOj+ud+EJNMO68eLl2E/Su6BdphaRzeeqFARLW3g8kqq9VnUJdBveORTbXEg34O0XTicCLrnWs77qbrBdrT4hIe/Mx/gnaiaPK0OeGkWOpU/ScIqpH0kfmvTD6X+FNvqGOkYQ4HzUTF8ajhfc66WspVSZ3Mcn1cB4qTWDvR/iUfAp46oZ2uILTq0hTK2Eh7ONiqzgpA3iX/XN6FOOOpQ+t2hpo5Wh78j9wadL35c047E477/cpwRJ1AQ9iez0M4+kjtrfM0lrv5mp7D8LjgZkjblbyuTcniSd68Kmo/8Aid5uH5pTK2b7UTSP3ZPkWoAuqZ7xvpAHON5JAXcgOhFx4pDaq+9jh7D8CnQ5p5jyKIKqNwZbSRGJMOYRbvDoTp0QufZCncQ57pDbiZCL6W1ta6LzwZvVlc3pb33Cb/Q5f21+rGn4WVhg95fqOBtBUEFFA27bAA8r6onBikBAyuAv4WTDMOmDhcQObfU5C0/MXU6aRjRZ1j4WufYgnqKclhiRnMZnw4u3SPaPA/NcdGGC5kdp94j8kl1aeAyjmd/s3BRp231NyeZ+XJIV/EaVMEruZYUs8z1TXXHcHmdB1tvKDyUZN8xLifIfy/miWVcMa85deJ3NfYHA+AjC00HaBJKBMxYQzNcsaeoCsBYlRQhZ9IPq5hsiV5zCxxc0WJ3kceqG7Ubdmlp3ANeZXtLWG3dBOlyfO6u36OOSh1uDRSAZo2usbi44rWoVqlA6skj4TmcEYlG9EWBFsUk00hJldfsi64FjmzFp3OJJK07tUJfh1NG3O9rGAcbWPuVK2r22IGWnPZhuuY6k9RwC26F9rxkTkpjG00eSsASP01qxrCvS9c5Z2Fp+8NWnx5hXCg2lhmF2SA+a2NG2ZRSh4Mu/bNPFLpaoCQfvD4KojECNxT2H420PJebNA67zxUBN5FQAKZfQ8JLpFCNRZrdRYi/t3Jv9KuL3BHDX5KwWI5kmaUHT2HkeCGz1RaQ/gTleOThueFIkvcXBTWJsHZGw1sCeo4q4EjMG4nVZmkbjr7UJwXNmu7fYpmrnc8sDN/2vABEqGMA28ERthiAbeLg+td0C6+thEl+0be1rErtLI0PkLjYXGpUWrpqJ7xK9sJe3c42BHLW6XJAGTBgE7CSaSduZ5uOfkgtXtNFES03NzrZFGYvRC9nQi+h739UFxHCKGY5u0YD4P/qqCvSCnfeF6Dd5ZaGjbJFnY+4kFxcWTVfhMD4w2dsbwOf5qFQVAijbGyaPK0WF3XPxTeJbQwxNzTTxBvPekzdnhRvDLbqOZIhq6GOzR2QyWAGbdbzUXFaWjqPWewdH/wBVXZdssKcR9I1xcQAAxxJJ0G4JFRtHhLXFr3Na4bw6Nwt7lIq1hxCdOmOMSxYJRx0wcIpWHMQdXX3aaaoo3EnftI/b/VUQ49g5/wCrF7CPkuf4xg/7WL3pdhUJzvLgAS8T41TixkkjJHPKfYmzthS/fb/J/RUd+2uEReq4OP7sTj77WTX/APV8P/ZSfyBHHWI7yulO4E2hqWvLyyBDRTU4xeXkdOYMxS6vLycp8SBOtQseu9eXlS99yJC8zhXHry8vNVODGBGwvFeXkjLzhS4l5eRqPrE6PNS37l1eWieDKyl7cfY6FZTjvqnqvLy0PDuVh39yYD4+Sm4L9aF5eXrjxMe19U0Si3J6P1ZfwLy8gJ6hNKt7sy8R/wCkh/C1Ij+r8/mF1eUCZ8JResOhULEPq39fkV5eUjmd2lWwn1n/AMPwRqg9c9F5eV6nMB2iKr1ZP74LLcO+sm6j4leXkCp7owa+sQo/coE/FdXlizRaQXqPif8Appeg+IXl5HoetfrKn0ysYd/qYP8Ayx/EIrtr/rJuo/4hdXl6T/e+0AfSJUpU2F5eQW9UKIWovq1wri8tmn7tYq3Jn//Z"/>
          <p:cNvSpPr>
            <a:spLocks noChangeAspect="1" noChangeArrowheads="1"/>
          </p:cNvSpPr>
          <p:nvPr/>
        </p:nvSpPr>
        <p:spPr bwMode="auto">
          <a:xfrm>
            <a:off x="0" y="-731838"/>
            <a:ext cx="2990850" cy="15335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2"/>
          <a:stretch>
            <a:fillRect/>
          </a:stretch>
        </p:blipFill>
        <p:spPr>
          <a:xfrm>
            <a:off x="179512" y="5013176"/>
            <a:ext cx="2458244" cy="1693730"/>
          </a:xfrm>
          <a:prstGeom prst="rect">
            <a:avLst/>
          </a:prstGeom>
        </p:spPr>
      </p:pic>
      <p:pic>
        <p:nvPicPr>
          <p:cNvPr id="3" name="Picture 2"/>
          <p:cNvPicPr>
            <a:picLocks noChangeAspect="1"/>
          </p:cNvPicPr>
          <p:nvPr/>
        </p:nvPicPr>
        <p:blipFill>
          <a:blip r:embed="rId3"/>
          <a:stretch>
            <a:fillRect/>
          </a:stretch>
        </p:blipFill>
        <p:spPr>
          <a:xfrm>
            <a:off x="6403256" y="5182793"/>
            <a:ext cx="2740744" cy="1651199"/>
          </a:xfrm>
          <a:prstGeom prst="rect">
            <a:avLst/>
          </a:prstGeom>
        </p:spPr>
      </p:pic>
      <p:pic>
        <p:nvPicPr>
          <p:cNvPr id="4" name="Picture 3"/>
          <p:cNvPicPr>
            <a:picLocks noChangeAspect="1"/>
          </p:cNvPicPr>
          <p:nvPr/>
        </p:nvPicPr>
        <p:blipFill>
          <a:blip r:embed="rId4"/>
          <a:stretch>
            <a:fillRect/>
          </a:stretch>
        </p:blipFill>
        <p:spPr>
          <a:xfrm>
            <a:off x="3274880" y="-5834"/>
            <a:ext cx="2330624" cy="11653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990600"/>
          </a:xfrm>
        </p:spPr>
        <p:txBody>
          <a:bodyPr/>
          <a:lstStyle/>
          <a:p>
            <a:r>
              <a:rPr lang="en-GB"/>
              <a:t>How you can help</a:t>
            </a:r>
          </a:p>
        </p:txBody>
      </p:sp>
      <p:sp>
        <p:nvSpPr>
          <p:cNvPr id="33795" name="Rectangle 3"/>
          <p:cNvSpPr>
            <a:spLocks noGrp="1" noChangeArrowheads="1"/>
          </p:cNvSpPr>
          <p:nvPr>
            <p:ph type="body" idx="1"/>
          </p:nvPr>
        </p:nvSpPr>
        <p:spPr>
          <a:xfrm>
            <a:off x="457200" y="1341438"/>
            <a:ext cx="8229600" cy="4967287"/>
          </a:xfrm>
        </p:spPr>
        <p:txBody>
          <a:bodyPr/>
          <a:lstStyle/>
          <a:p>
            <a:pPr>
              <a:lnSpc>
                <a:spcPct val="90000"/>
              </a:lnSpc>
              <a:buFont typeface="Wingdings" pitchFamily="2" charset="2"/>
              <a:buNone/>
            </a:pPr>
            <a:r>
              <a:rPr lang="en-GB" sz="2400" b="1" dirty="0">
                <a:effectLst/>
              </a:rPr>
              <a:t>Helping your child with phonics </a:t>
            </a:r>
            <a:endParaRPr lang="en-GB" sz="2400" dirty="0">
              <a:effectLst/>
            </a:endParaRPr>
          </a:p>
          <a:p>
            <a:pPr lvl="1">
              <a:lnSpc>
                <a:spcPct val="90000"/>
              </a:lnSpc>
            </a:pPr>
            <a:r>
              <a:rPr lang="en-GB" sz="2000" dirty="0">
                <a:effectLst/>
              </a:rPr>
              <a:t>Phonics works best when children are given plenty of encouragement and learn to enjoy reading and books. Parents play a very important part in helping with this. </a:t>
            </a:r>
            <a:endParaRPr lang="en-GB" sz="2000" dirty="0" smtClean="0">
              <a:effectLst/>
            </a:endParaRPr>
          </a:p>
          <a:p>
            <a:pPr lvl="1">
              <a:lnSpc>
                <a:spcPct val="90000"/>
              </a:lnSpc>
            </a:pPr>
            <a:endParaRPr lang="en-GB" sz="2000" dirty="0">
              <a:effectLst/>
            </a:endParaRPr>
          </a:p>
          <a:p>
            <a:pPr>
              <a:lnSpc>
                <a:spcPct val="90000"/>
              </a:lnSpc>
              <a:buFont typeface="Wingdings" pitchFamily="2" charset="2"/>
              <a:buNone/>
            </a:pPr>
            <a:r>
              <a:rPr lang="en-GB" sz="2400" b="1" dirty="0">
                <a:effectLst/>
              </a:rPr>
              <a:t>Some simple steps to help your child learn to read through phonics: </a:t>
            </a:r>
          </a:p>
          <a:p>
            <a:pPr>
              <a:lnSpc>
                <a:spcPct val="90000"/>
              </a:lnSpc>
              <a:buFont typeface="Wingdings" pitchFamily="2" charset="2"/>
              <a:buNone/>
            </a:pPr>
            <a:r>
              <a:rPr lang="en-GB" sz="2400" dirty="0" smtClean="0">
                <a:effectLst/>
              </a:rPr>
              <a:t>● </a:t>
            </a:r>
            <a:r>
              <a:rPr lang="en-GB" sz="2400" dirty="0">
                <a:effectLst/>
              </a:rPr>
              <a:t>You can highlight sounds when you read with your </a:t>
            </a:r>
            <a:r>
              <a:rPr lang="en-GB" sz="2400" dirty="0" smtClean="0">
                <a:effectLst/>
              </a:rPr>
              <a:t>child.</a:t>
            </a:r>
          </a:p>
          <a:p>
            <a:pPr>
              <a:lnSpc>
                <a:spcPct val="90000"/>
              </a:lnSpc>
              <a:buFont typeface="Wingdings" pitchFamily="2" charset="2"/>
              <a:buNone/>
            </a:pPr>
            <a:endParaRPr lang="en-GB" sz="2400" dirty="0" smtClean="0">
              <a:effectLst/>
            </a:endParaRPr>
          </a:p>
          <a:p>
            <a:pPr>
              <a:lnSpc>
                <a:spcPct val="90000"/>
              </a:lnSpc>
              <a:buNone/>
            </a:pPr>
            <a:r>
              <a:rPr lang="en-GB" sz="2400" dirty="0" smtClean="0">
                <a:effectLst/>
              </a:rPr>
              <a:t>●  Teaching </a:t>
            </a:r>
            <a:r>
              <a:rPr lang="en-GB" sz="2400" dirty="0">
                <a:effectLst/>
              </a:rPr>
              <a:t>how sounds match with letters starts with individual letters such as ‘s’, ‘a’ and ‘t’ and then moves on to two-letter sounds such as ‘</a:t>
            </a:r>
            <a:r>
              <a:rPr lang="en-GB" sz="2400" dirty="0" err="1">
                <a:effectLst/>
              </a:rPr>
              <a:t>ee</a:t>
            </a:r>
            <a:r>
              <a:rPr lang="en-GB" sz="2400" dirty="0">
                <a:effectLst/>
              </a:rPr>
              <a:t>’, ‘</a:t>
            </a:r>
            <a:r>
              <a:rPr lang="en-GB" sz="2400" dirty="0" err="1">
                <a:effectLst/>
              </a:rPr>
              <a:t>ch</a:t>
            </a:r>
            <a:r>
              <a:rPr lang="en-GB" sz="2400" dirty="0">
                <a:effectLst/>
              </a:rPr>
              <a:t>’ and ‘ck’. </a:t>
            </a:r>
          </a:p>
        </p:txBody>
      </p:sp>
      <p:pic>
        <p:nvPicPr>
          <p:cNvPr id="2" name="Picture 1"/>
          <p:cNvPicPr>
            <a:picLocks noChangeAspect="1"/>
          </p:cNvPicPr>
          <p:nvPr/>
        </p:nvPicPr>
        <p:blipFill>
          <a:blip r:embed="rId2"/>
          <a:stretch>
            <a:fillRect/>
          </a:stretch>
        </p:blipFill>
        <p:spPr>
          <a:xfrm>
            <a:off x="3275856" y="5675153"/>
            <a:ext cx="2388096" cy="117912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95536" y="188640"/>
            <a:ext cx="8229600" cy="5505450"/>
          </a:xfrm>
        </p:spPr>
        <p:txBody>
          <a:bodyPr/>
          <a:lstStyle/>
          <a:p>
            <a:pPr>
              <a:lnSpc>
                <a:spcPct val="90000"/>
              </a:lnSpc>
            </a:pPr>
            <a:r>
              <a:rPr lang="en-GB" sz="2400" dirty="0" smtClean="0">
                <a:effectLst/>
              </a:rPr>
              <a:t>With </a:t>
            </a:r>
            <a:r>
              <a:rPr lang="en-GB" sz="2400" dirty="0">
                <a:effectLst/>
              </a:rPr>
              <a:t>all books, encourage your child to ‘sound out’ unfamiliar words and then blend the sounds together from left to right rather than looking at the pictures to guess. </a:t>
            </a:r>
            <a:endParaRPr lang="en-GB" sz="2400" dirty="0" smtClean="0">
              <a:effectLst/>
            </a:endParaRPr>
          </a:p>
          <a:p>
            <a:pPr>
              <a:lnSpc>
                <a:spcPct val="90000"/>
              </a:lnSpc>
            </a:pPr>
            <a:r>
              <a:rPr lang="en-GB" sz="2400" dirty="0" smtClean="0">
                <a:effectLst/>
              </a:rPr>
              <a:t>Once </a:t>
            </a:r>
            <a:r>
              <a:rPr lang="en-GB" sz="2400" dirty="0">
                <a:effectLst/>
              </a:rPr>
              <a:t>your child has read an unfamiliar </a:t>
            </a:r>
            <a:r>
              <a:rPr lang="en-GB" sz="2400" dirty="0" smtClean="0">
                <a:effectLst/>
              </a:rPr>
              <a:t>word, </a:t>
            </a:r>
            <a:r>
              <a:rPr lang="en-GB" sz="2400" dirty="0">
                <a:effectLst/>
              </a:rPr>
              <a:t>you can talk about what it means and help him or her to follow the story. </a:t>
            </a:r>
          </a:p>
          <a:p>
            <a:pPr>
              <a:lnSpc>
                <a:spcPct val="90000"/>
              </a:lnSpc>
            </a:pPr>
            <a:r>
              <a:rPr lang="en-GB" sz="2400" dirty="0" smtClean="0">
                <a:effectLst/>
              </a:rPr>
              <a:t>Most of the books your child takes home are ‘</a:t>
            </a:r>
            <a:r>
              <a:rPr lang="en-GB" sz="2400" dirty="0" err="1" smtClean="0">
                <a:effectLst/>
              </a:rPr>
              <a:t>decodable</a:t>
            </a:r>
            <a:r>
              <a:rPr lang="en-GB" sz="2400" dirty="0" smtClean="0">
                <a:effectLst/>
              </a:rPr>
              <a:t>’ books which means they can sound out  and blend unfamiliar words.  </a:t>
            </a:r>
            <a:endParaRPr lang="en-GB" sz="2400" dirty="0">
              <a:effectLst/>
            </a:endParaRPr>
          </a:p>
          <a:p>
            <a:pPr>
              <a:lnSpc>
                <a:spcPct val="90000"/>
              </a:lnSpc>
            </a:pPr>
            <a:r>
              <a:rPr lang="en-GB" sz="2400" dirty="0" smtClean="0">
                <a:effectLst/>
              </a:rPr>
              <a:t>Try </a:t>
            </a:r>
            <a:r>
              <a:rPr lang="en-GB" sz="2400" dirty="0">
                <a:effectLst/>
              </a:rPr>
              <a:t>to make time to read with your child every day. Grandparents and older brothers or sisters can </a:t>
            </a:r>
            <a:r>
              <a:rPr lang="en-GB" sz="2400" dirty="0" smtClean="0">
                <a:effectLst/>
              </a:rPr>
              <a:t>help </a:t>
            </a:r>
            <a:r>
              <a:rPr lang="en-GB" sz="2400" dirty="0">
                <a:effectLst/>
              </a:rPr>
              <a:t>too. Encourage your child to blend the sounds all the way through a word. </a:t>
            </a:r>
          </a:p>
          <a:p>
            <a:pPr>
              <a:lnSpc>
                <a:spcPct val="90000"/>
              </a:lnSpc>
            </a:pPr>
            <a:endParaRPr lang="en-GB" sz="2400" dirty="0"/>
          </a:p>
        </p:txBody>
      </p:sp>
      <p:pic>
        <p:nvPicPr>
          <p:cNvPr id="2" name="Picture 1"/>
          <p:cNvPicPr>
            <a:picLocks noChangeAspect="1"/>
          </p:cNvPicPr>
          <p:nvPr/>
        </p:nvPicPr>
        <p:blipFill>
          <a:blip r:embed="rId2"/>
          <a:stretch>
            <a:fillRect/>
          </a:stretch>
        </p:blipFill>
        <p:spPr>
          <a:xfrm>
            <a:off x="5423585" y="5301208"/>
            <a:ext cx="3190875" cy="1428750"/>
          </a:xfrm>
          <a:prstGeom prst="rect">
            <a:avLst/>
          </a:prstGeom>
        </p:spPr>
      </p:pic>
      <p:pic>
        <p:nvPicPr>
          <p:cNvPr id="3" name="Picture 2"/>
          <p:cNvPicPr>
            <a:picLocks noChangeAspect="1"/>
          </p:cNvPicPr>
          <p:nvPr/>
        </p:nvPicPr>
        <p:blipFill>
          <a:blip r:embed="rId3"/>
          <a:stretch>
            <a:fillRect/>
          </a:stretch>
        </p:blipFill>
        <p:spPr>
          <a:xfrm>
            <a:off x="683568" y="5487369"/>
            <a:ext cx="3457575" cy="132397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351681" y="60594"/>
            <a:ext cx="8229600" cy="5360988"/>
          </a:xfrm>
        </p:spPr>
        <p:txBody>
          <a:bodyPr/>
          <a:lstStyle/>
          <a:p>
            <a:r>
              <a:rPr lang="en-GB" sz="2800" dirty="0" smtClean="0">
                <a:effectLst/>
              </a:rPr>
              <a:t>Word </a:t>
            </a:r>
            <a:r>
              <a:rPr lang="en-GB" sz="2800" dirty="0">
                <a:effectLst/>
              </a:rPr>
              <a:t>games like ‘I-spy’ can also be an enjoyable way of teaching children about sounds and letters. You can also encourage your child to read words from your shopping list or road signs to practise phonics. </a:t>
            </a:r>
          </a:p>
          <a:p>
            <a:r>
              <a:rPr lang="en-GB" sz="2800" dirty="0" smtClean="0">
                <a:effectLst/>
              </a:rPr>
              <a:t>The </a:t>
            </a:r>
            <a:r>
              <a:rPr lang="en-GB" sz="2800" dirty="0">
                <a:effectLst/>
              </a:rPr>
              <a:t>reading record </a:t>
            </a:r>
            <a:r>
              <a:rPr lang="en-GB" sz="2800" dirty="0" smtClean="0">
                <a:effectLst/>
              </a:rPr>
              <a:t>is a good way to let your child’s teacher know if they have any difficulties or have enjoyed the book.  There are activities in the reading dairy which encourage children to share what they have learnt and enjoyed.</a:t>
            </a:r>
            <a:endParaRPr lang="en-GB" sz="2800" dirty="0"/>
          </a:p>
          <a:p>
            <a:endParaRPr lang="en-GB" sz="2800" dirty="0"/>
          </a:p>
        </p:txBody>
      </p:sp>
      <p:sp>
        <p:nvSpPr>
          <p:cNvPr id="9218" name="AutoShape 2" descr="data:image/jpeg;base64,/9j/4AAQSkZJRgABAQAAAQABAAD/2wCEAAkGBhQSERUTEhQVFRUVFxUUFRgXFx8VGBYcGBQVFhQYGhoYHSYeHBskHBcUIC8gIykqLCwsFh4xNTAqNSYrLCkBCQoKDgwOGg8PGjElHyQvLy40Li0vLCwvKjEsLDAsLCwsLC8sKSwsLCwsMi8sLywsLCksLCwsLCwsLC0sLCwsLP/AABEIAJkBSQMBIgACEQEDEQH/xAAcAAACAwEBAQEAAAAAAAAAAAAFBgAEBwMCAQj/xABHEAACAQIDBAYGBgkDAwQDAAABAgMAEQQSIQUGEzEiQVFhkaEHMnFygbEjM0JSYsEUQ4KSorLR4fAVg8IkU9Jzk6PxF2TD/8QAGwEAAgMBAQEAAAAAAAAAAAAAAwQAAgUGAQf/xAA0EQABAwIEAgcIAwEBAQAAAAABAAIDBBEFEiExQVETYXGBkbHwFCIyocHR4fEGM0IjFVL/2gAMAwEAAhEDEQA/ANxqVK5YjFIgu7Ko7WIUeJqL0C+gXWpS5j/SDgov1uc9kYL+fq+dLuP9Lg1EMB7jI1v4Vv8AOgunjbuU9FhtVL8LD36ea0WvEsyqLsQAOsmw8TWN470iYyTlIIx2RqB5m586AYrGPIbyOzntdi3zoDqxvALUi/j8p/seB2a/ZbPj9+sHFzmVj2JeTzXTzpex/pbQaQws3e7BR4Lf5is+wmyZpfq4nbvCm3jyo1hNwMS/rZIx+JrnwW9D6ad/whOf+bQU/wDa+56z9Bqu2O9JWMk9VkiH4F18WvVPY28kwxcUkkrvZrHMxIs3ROhNuuj+G9HCD6yVifwqFHne9JOIgMbsh5ozKfaCR+VDkErCHPTtP7FO10cAG1trb/NbzgcTmFW6XN1cdxIkb7yg/G2vnTHWoDfVcK5paS08FKlSpXqqpUqV8JqKL7UoXjd5sLF9ZPGD2Zsx8FuaBY30o4VPUEkh7lyjxYg+VWDSdgl31MMfxOCcalZhjPSxKfqoUTvYlz5ZRQLGb8YyTnOyjsSyeai/nRBC4pJ+LQN2ufXWtomxCoLuyqO1iAPE0Fxm/ODj5zKx7Eu/mot51jE2IZzd2Zj2sST4mvCqToNTVxAOJSL8Zcfgb46/ZabjfSvEPqoXbvYhB5ZjQHGek3FP6gjjHcuY+LXHlQLC7t4iT1YXt2kZR4tarG0t1ZoI+JJltcAgG5F+V9LedXDGBLvqa6RpdqB1C3zTtuJvPJMjrM5dw97nsYaDTvB8adka4rHNysVkxGX76kfEajyvWu4N7qKXlbZy28NlMtOCTcjRWKlSpQ1oKVKlSoopUrlPi0QXd1X3iF+dCsVvrgo/WxUPsDhj4LerBpOwVmsc7YXRqpSdivSxs9OUrP7kbf8AIAUJxXptw4+rgmb3iqfItRBBIf8AKYbRzu2YfJaPUrIsV6cJD9XhkX3nLfILQjFemHHN6piT3Y7/AM5NFFHKeCO3DKg7i3et0qXr864n0hY9+eKkHu2T+QChWI2xPJ9ZNK/vSM3zNFFC7iUw3CJP9OHrwX6VxG1IY/XljT3nVfmashq/LIFfoXdXahlhiYnmiH+EX86DPT9EAb3S1ZR+zgG97piqVKlKrPWSbx72YwOyGYoAzLZAE9Vip19bq7aU552c3dmY9rEsfE02b84DLPIeolX/AHhY/wASsfjRLcqJThg0ccZkDsrMw1tzGtieRGncazOidJIWErt21MVNStnYwa22sN+aTMHsDES+pE5HaRlHi1hRrCejuZvrHRB8XPlp50/wq+udlPLQAi3O+pNz/avf+f5anG0UY31WVLjk7vgAHz9eCV8L6PoF+sZ3PtCDwGvnRrCbCw8XqQoD25bnxbWr3wr7TDYWN2CzZayeX43k+uSlT41POuGK2hHH9Y6J7zAeVEJA3S4aXGwC7j2VmW+2F4eLc8g4WTxFm8wabMXvzhk5M0h/Auni1qR98t4RirMEyBVKi5uTc31/zrNIVT2PblB1W/hUE8Mpe5pDbHfRNm4O3oljCPIilWIGZgtwdRz9prRcPjUcdF1b2MD8q/OSDQeyvorpW4OA0AP+S4GfGzLM5+Tck7r9JXr7evztBteZPUmlX3ZGHyNEIN98anLEyH3rP/MDQ3YVJwcPXio3FY+LStf3uxckeFd4mysMuoAJsWAbn3G/wrHcbtaaX62WR+5mJHhyqxjfSBjJInR3VgykG6KDqO0Aa0PlYE3H2rMP2hf86GaZ8HxrLxGpEzgWE2tsuRq1hdkzSfVxO3eFNvHlWk4DAxqkbQQR2ZFbMbXFxfUkFj8KLRhrdK1+69u7n3UuZE5FgtwC9/gPr+Fm+F3ExLesFQfib8lvRfDejkfrJj7EW3m39KcvjX23d/nxqpkK0I8Jpm7i/aftZAsLuZhU+wXP4mJ8hYeVFsPg0j0jjVPdUL8qsa15PtqhJKejgjj+BoHcoaHbwYXiYaVeZylh7V6Q+VEDbn8/71Qxe8GHj0eVO8A5z4LeoN1JizIWvIAItqsz2bieHNG/Ywv7L2Pletp2RLdawbacoUHLe1zl7bX08qcNlbz4mJV6d9BcMoI5eNLYhVx02Uv48lnfxujlqWyNZbSxWt1KRML6RXH1kQPepy+Rv86MYXfzDN6xZD+JdPFb0pHiFPJs7x0XQyYbUx7sv2a+SY6R/SwzDCBkZlyuL5WK3BB52OvKm3C7Vik+rkRvYwJ8OdA/SFhs+ClHYAfMD860YXjOCECC8czcw4rA5WJNzr7da5kUb3XjRsZAsihkZwpB5G9wL917VrcOByEiPDwoNbEWW/Zoq3vWxLOIjay6OprBAQ3LdYfBsyV/UjdvdUt8hRLD7lYx+WHkHvDJ/MRW43NfLUuax3AJF2KP4NHrwWQwejLGNzWNPecf8b0Rw/oklPrzxj3VZvnlrTfjU8aGaqQoJxGY7EDuSHB6JIh688h91VX55qI4f0a4JeayP7zn/iBTXbuqUMzyHigOq5nbuKxnfTYyYbFMkYyoVR1FybXGup15g1ono2xWbCx/hzL4MbeVqWvSlhrTQv8AejZf3Wv/AM6veizFfRuv3Xv+8o/8TR5zngB9ck5VEyUjXHhb7LV1r7XiI6V7rNWGkL0iYG+R+0MnxtnX5P40E3AnBM0R5FVcAfhNjbxXwp63twIkhN/s2YfD+16ySLFyYaYtGcrC68gdDzFjpSUjuilD11OHj2qidBxH7C0zDkD6qFtbXJ0uOf2jfrNesZtmGL6yVF7i1z+6NazKfauJxBymSRyfsgn+VdPKuX+g4j/sTf8Att/SrGsJ+BqjMFa3+6QDqH5+yeMVv/h19QSSHuGUeLa+VB59/wCZzaKJVJ5c5G/L5UGwm7kpzNKDBGgzSPKCiqL62uNT3UB2xv46SSR4NY4oQ62ZCyzOqOLAuzXs3WFA+FjXjHTS6k2C8qBQ0egbnd2+fD5I9i9vYqQXeSTLe2nRW/Z0bD4ULJ66o7F2/tHE4hhCXxGdbFHAdVUNdScwyKy6nORzY3uTatE2VsmRwrMsTS2Ad4RlQsAATxmBAOmogQm9+kOqrqRzj8V+1XhxuJgIEVuy32CWMLsWR8umQN6ua4Le4gBd/wBlTXza+x4lT65iQQrDguLMQSoLeqL8tSDqNK0nC7voAc9jm9ZVuqt75JLy/wC4zDuFCN/YF/ReGAAq2YACwGVlIsBoNRTlPRMzAHXVZtZjVQ5ji33RY+tfws+2fh88safedF8WA/OtJxO7WEuQcK1hyZM1j+6396Rt1Ic2MgH4w37oLflWoi5boyqRfVSATzNxzuOz4V0OIyua9oabaLjMKhY+NxcAdeKBSej/AAjC44iX10ft7mBqnN6Moz6kzj2qG+RFOd/Z418I7qQFXMP9LSdRU7t2DyWfzejOQerMh9qlflegeL2c0IEb2zJdGty0N1INh1HyrXPHzpG30wQzM459Fj7NV+ZNWNS+WwesnEaCOOEvjGyM7tYlXwUedmGQtGcpI6+jy7itqNYSVTZVWS2puwPt+1qeZrM9l7xTYdWWIgBjfVb2NrXF/h4V4xW38RL60rnuByjwWwoBjN17Di8ccLWkEkC3gtRxGPjj9d0T3mC+VCcVvrhk5OXP4FJ82sPOszN+uiGE2cBE+InzLAik3BVTI2gVEzdZJ59xqZABcqoxWed2SFgv4/ZMuK9Io/Vwk97t+S/1oTid98S/JlQfgUfNrmlWXf1fUiwsaLkGVZhxGkfiEFjIuUgAdQsOiQeelzd7b/6YyRtg2d7FXeEWsvSKPkUKgYXUG9gw+7zqoezkjS01c8f2dw08gu+Jx8kn1ju/vMT8664LZMsuqL0eWYkIt+zM1hfupj2du8v2EzHrIKyW9sjDgr7qrKw7aPx7sK2sxzaWIBJuOwyMTIR3KUX8NWMvJBhwZ7zmnd4b+P7WZbW2RLG8ayLlu1rXBOlibgHTSjuFw5dlRebEKPjXnbWAjTFssaKigRMqqAouBMjcu4Jr3UW3WgzYhT90M3lYeZFcrirvaKqOL1qfsu8wKkbQUkj2/PqH3uvs+6s68gr+6fyNqGYjBOnroy+0EU8xKjMcrSRuTmK3I7ybNdevzoiRR5MEiPwOI+aLHjMo+NoPy+6y+vm0dqzLCwEr5dMwzEgi+osdK0TEbFgf1o1v2gZT4rQPbW5sZikKMw6JNjZhy+BpRuF1MDw6N1++3rxTn/qU8zbSC3aLrLsNLwp1YH1JAwPuuDfyrasSYw+rSX0NlLWtrb1erSsW2pDllYfHTlqAfzosd/sblCiUAAAXCLc201JHOu6miMoaQl6qmdUBrmLXoZQwvZhz0IIPPs6q9MQOYt7bCsQn3oxT+tiJT3ByvktqHyTO3rMze0k/OhijPEpZuGO4uW5z7egT154V9si38L0NxG/mDX9eG9xGbztasyfZMMABxeISMmPiiJAXmIIui5SAoJ05tXlsHhXkaKPEESWLIsqiNdLHIz57ZiLkEDKbAXubVTJCDYuQuhpWuyuf6+afcR6UMMPVWZ/2VUebX8qGT+lcfYw/78n5BfzpTfdifQhQUIVhKGAiIYXFpGsvdbncGiOF3LsA0zkA8soyg+x5cgb9gPRSyBouSmTFRxi5N+/7LhvBvXJjMgdUUJmIC3+1a9ySewUY9GmJtPIvaqt+61v+VfMRunCFvkxKaOqs2XI7CJ5FPSCSWOQj1Pj10O3ImyYxPxBl/huPMV64sfE4M4L17o5adzY9gPyt4wrXUV2qps57qKt1krnVV2jAHRlPIgg/EWNY7tfDZWR2GblnB6yps4PtINbTItxWYb24SxkHY+YexwG/mz+FK1Lbtut7BJcspZz9fVXtlbMMoe0zRqrsvDhVYky6PE3Q6TZo3jPSY6k2tVw7sL98n3lDeZ186GbnYvWP8aNC3vwHPEfjFI4/2hTfTkZDmghZtQwxyuY7gUuYvdASKUZo2U81eJiptyuFmAoLifR3CgzGHCMEViADPAQAGYhfpZR1k2C9Zp8oTt3ZTzWKEAokuXtDtky/AgMp7mr1+guAqxNa54DjYc0O3e2FHHCobgpC2UpFFmKOW5GV3s0zHTRgF7jpZnA7PZS3i9kFAH6WVUzKiqWKyizD1QehnGbsDE9R0KjbUfD4hOVciSDUEkOCQAoN73BHeRpeqtfwdojSU4sDHrf0B2q/Sdv7J0CO0KP4gfyNMS7ciMiRhiTILqQOjqmcAntK2Nu8dopQ39m6QHf8lP8A5CnqOz5mgc1lYiHRU7i4WuPPRKezNotBKsqWzLe1xcagg+RNMI3+J+sw0Ldel117db60N3fwKyZg0ayEvFGgZ2jUF+IbkoCfsdhozPu0ij6XCtH+KOcuo+Lplt75StWpmp8+WVtyPXNYVHDVdHmicADw9BWoPSVHYBoHW2nRcH5gVdh9IeGPPir7UB/lJpTxe6Z04Ths3qrJaNm9xrmOT9hzXJt2zCvExbCCMAkglTK1jYBYyQSSSO4ddCMVGW5gbd/0KOJ69rspbfu+o0T/ABb5YRuU6j3lZfmKF7z46KUJw5Y2vdCFcEnMpC6dxIPwpEw+P2e4ss098rMzvGESLpKqBwCzG5I1W9h1dVfZcEVRMREwljDE50VrKY2AYNmUEduvMEGgNhp3/wBb9ete1MtSYi2RgseI4eaIbJAzteNZG4chRWvYsqlwCFIJvlItfmRT1gtiy5AyYlArAMvCh4KkEXW2R83IjUk0hiUwzh1+wyuveLhl8RatI3bYCNohyicqn/psFlg8I5FX9ikpRqvMEc0sc22oPmubbIn6pb+15R82ceVBNv7kvisvGDSZL5QuKyAXNz0ThspvYczTtavtqAugsslk9F8SMuaLFklrhFkgYNoSQHzJkHO/R5cu5+2Vu6qRhGREQa8CP6se+eczdpbT8PXVfE7PmacXLAGWVkPMRlI/omH4WGhH4T2112ZiGSY8ZxnkDjJmzFOGSy369Vdz7FWrZAk21PvWLbC9r+u31Yo4Ftp2aDurzK1lJr6soNtRci4HIkaa2OvWPGqePxqmFmRlYai6kEX6xcV4U6CCbJG2qM02frsR4tcfI+NFN2sYkZkztkLKApIuBzv+XOhE7Xc92n+fG9dv0VeiDNCrsAcjvkbUZh6wsdLHQ1x75JXVrpIm3Lf0utbHEykEcrrA/tPGFxTMRZopF6yp1Hw1q55VneI2fJGAxHRPqupDKfYykiumH25OnKRvYekP4r1otxnIcs0ZB9cDZIHCMwzRPBHriLrQa5zJdSCOYI8qVMPvi49dFbvF1P5iieH3uhb1s6e0Zh4jWn4sSppNnW7dElJh1Qz/ADfs1/KyvbkdpPhbwZv6017r7MEyIIxBGeErlmgEruRJJHJ0nay2KxnRf1lL287KZGKEEB31HfYj5Gj/AKP8V9X+GV4j7s8Wdf8A5MOv71bz3ZoA5pTVRm9mB2t+kzS7CmIszRye1Yx5Nhm+dUjsZ4jnjw6LIAcsiwI5UkWzWjmW5/26bxX2krnmsfO4aArDNs7l4iaW8mIikkckHjZ8O7aALlE6KMwseTEctLCrG7vo0Dt/1Emd1/U4dld1+6ZZblI/ZcnTTlatO3p2oYkyhQUMcrSXF7AZEUjquHkUm/UK47P2oYjHhxEqlWRJii5VGbMocBQAMx4B/wBw/dNe9GbXXohcRmU2VukkQUKFjCiyiO7uO7jSXYfsBKMYbZ6Rm6qAx5sek59rtdj8TVqvhqqGhW34MyR/+qv8SOn/ADrI9iy5MRC3Y6X8QD862LbLWRTYsRLCQq6s1pUJCjrOXMfgax7auAMEuXMG0V1YXAKsoZDYgEaEaU5TWOZq06CxD2HiFvGx36NE6AbuYjMintAPiL0frOWMoaRt9cJ0r/fRl+KHMPJn8KeaXd78PeIN9x1J9h6DfwsT8KHKLtITlDJ0c7T1rP8AdvEFVkykApJBLdjlVQC6uSQNAQwjJ5ASXOgNP8GJzg2BVgcrBhqrWBsdbHQqbg2IOhrOtkLlxRjbQSB4j12LDoH4OEPwpm3NxFzKBpZcOzjKEyu8bMdFOViV4ZzoACCosLEV5SOvHbktDF2ZanN/9AH6fRcJNtOrPGcUBKJGQXWNYwAQQzMRoLG2W5NxbvohPvCVnyjK8ZW65OkWNjoCpIzZrDLbkb30opLghdnQAOy5LkXU2JIzKCL2JPiaDYAyRNMC2HUoczEx8K6MMyHMrerfMuoPq8zXpD2m1/XivGuilBIaNBttvbXQcDt2rxhTjCrNY3ltYMQhhItmIB5KRmA5m6qSDc17wm67DhcSQMIrEALro6yBbnmAwYA2vZq4SbbmYcONDHJIQymxfKHU2PSGgLKx1AAW+lxXf9CmxDPxbovDIQEWCyGyve3rr0bg9j9vKoynmUV3SM1JawdW/Ieh1nt+f6Uga8CFiJRd82kZSZTIuU2sMosCtyQADpY0rb7S3l9mbzKj8qbdnsIDKC2cMoxDMgL3ZmKylVW5tfKQBfS/ZSFvHjVkkLIwZbDUG/2nJ+PdWvhTR0t+1c1/IJD0OUm+2vO9le3OTVT/APs4YeCYgnyrS6z7c1QqxE3JfEZuWihIZYwSfxPKqjvNaFeva03nd64IWHty07b+tUPxWxY3zWBQt6xSwDe+hBR/21NJO83o7EhzlWJtl4kN2IFiBnwztqBe44Tj3OqtFBoTvFjZI1BjuAuaWRrXGWPKSnta9vYDSrWZzlTT3hjS4rFz6PJc4y4jCslrGRpljHcGQ2kDcrqy39ppn3e3DlgsUxLOvSJRMPK8bZkKMCzFFIKm2h6geoU14baKwkmaJXxBYurZRnAk4TKuaxay8Rh3CM02ka16+ExnVUZI2QaLJNoRkCO4sQvDNxY3jJUaXP2cnWact28flCMQcn6OokbsKSyKrWGuVRdWbqvHcAa0E3tw2WRx+IOP2hZv5U8a+bFnBhW/6qYgnpXWOWJi5BjIZQDEpLKbgZtDyN36susCg/41z4+d/v5J72viXSFniykqpbpXIsASbW5n41X2dtKSSQgGKVApLNGrCzaZVF2IJIPVy6+detgkS4OHPZw0ag3F1YAWB15qQARfmCKH7S2CsUBMUEchQO2ZiUcAHNYZAC2lwLkchzoQsVtz9I12duwHXw7Ad+zwXqTey8IKqFkdiiC+f7IN7WBJBIS33tL21rnicRPK8OSG0kRDyFhlUsoYMgfllI1HP6xeVia7/pYgizCHJnACvG6yFiRmQFnGY37SGtevj703ciNAyZbBif1hF41P3QxzKL9Y6hztbkEmX30lk5aAW67/AJsq8e7UjBjI5VtEju2YqnTRl7BmRl5dYFU2IjWRFJKkoxJXJ0yG4i5TytlXQcrirs8GJniQg6SLxDewERV+JGoGhJNkW/PnVfeLaIkVSp5oGt2Z+X+d1CnkyRlxTdBAx87QwEdvG/7HlwS+DfXt1/OnPYmDVlnV1DLxlSxFx9Hh8PH81NKuzsMZJUQdbDwvr5Xp12GPosw14kk0n78zsPLL4VzuCNJzyHjb8rrsZcBkYOtVJtgZLtASL81vYn9ogq/slVveWgWOjiQO0kUt41LOkK9IjtMTElR+JC6fiHKniq+NwCSgBxyN1IJVkP3kZbFT3g1uSwRyiz2grFinki1Y6yx7GekVUYcHCxtEFv8AShuISeiHLKQCubS1raW06r+y95YMVIsVhHKUPSWywsyoX0zG63sV52uB22BPeTceKU3ZWdmF1mgRWci9m4sSsoYjQCSMC9zmH3q+G9FcVgf+sJFrEmGIj4MxYf3oLqSGRuXKLdSKyrqI35sx70C2xhmV5Awsfo3+B0v7DmBopuTIw42XVvoGUE5RdZ1IJJ5dS/7mthqPW82xmhyqQ+URZFLmMmyaqCYxc2yga0P3WkHEkQ2s8Ey66i4QyLcdYug0rUpYujpOj5ftab5faKdzrLYYMUHXMmtrix0YEc1YH1W6rGhMe8b2BeCwMrQgLKGfMJChAUgXta5seWvKvO6mIzcbW9pFvqxs3Bjzqc92VlsAUJOWwFzXibdtIpJZ0M+ZyMvBJaQE/WaMSrKSFNiO3uobLcVjxZDcORKfaEDmWNyDkVuJmBC5bDPqRYgXW9uVxQXbO145MNJNG7xsjGPLlGZ2iPEUMLFgBYte4sC1+uuOz8Nh5hxJpJc04W4kH6OHIsEGZQFYggaqRcgXGlEliwWaEsqZ2RTGLlhZFZgT1GwDdJhc5e7Qlg08UYNaw7E2Vabeps5ES51BMzsTe0OWF2ygcjaUW7Mpq3sHbrzyOroFUANHoQSMxVwb8yDlFwAL352vXHE7xQRxyPBGG6LlWVQEkZeHoCNWu0ij2g9lE8Hg7vxuIzhksgIHRVyrkXGrcltfkBavDa2yq4NDfhsuG8PRjWS5Aja7EErZCrI9yFYgdIEkC4ANrGs13sgKtFcWIRkIylcuSWTKMpJt0DHYXOhFavtOHNDKv3o5F8UIrJt55i0xXQIArRqqhQokRJOSgdo8KvTD30WgBMt+paNuFis2HiP4QP3br+VOWas49GuJvDl+67Dxs35mtCz0rKLPISFQ3LK4dZViqO2MLxInT7ysviCKvV4mW4oaECQbhYttklJVlGhOWQdzaE+DCjW6O0gZQ2VE4rSRuEXKCwXjQn90Ylfgo6tKe+eGyuR2O9vY1pB/MR8KEbHxyxlgzMmsciMq58rxuGW63FwQXU6jRjWdE/o5bE6LtKmEVdGHtF3WFvXYtUnxCorO5CqoLMTyAAuSaXcUsjSDE8CPkSiyu/EyrYg5bFIzrcAgkHnY3txw+1HxXCXOpjaZQw4JjLCNTOQDxmFuggOn2qZ5oc1rgEXN763BBBHjbwrUFni65QiSFxabg7KjFtUPw3W4+kMMqsLOjZWsrdhD5BobEOCCQQa6uxWZgObxXXszRsQfESJ+7Sb6S9uSYFkliVW/SBkkDX0MLK8UgsfWGYi5voo7KVd8PSacZFGsCvh7N03LkaMuUoGQerrr1mw0r29kK61TBwr+jrIoVGkjSR2VQpclAbmw53N/7XrNNvN9K/vfJF/vTD6PN4hNs4xE9OC6WJF8hJ4Z07NV/ZHaKWdrPdyfxP8AzkfkK1sLb75I5LExp5MbQeJ+iP4KUphY8vP9HxLkWzCzzKi5kBDWzKOmD0CFPLNTlvBGThJRlznhtobHUL6xJ0JHrfDSkvYWSd8KOkFieNGQgWdhFi5VNwblQVvkItcKeq1aOVpSYlk7iRxunqcB9O0A8LfKyVNh4gB1y3w6hM3BZyxmGS6sisMoHXdCSeu1X4d5o3g4kqWDXAT1+IMoZiMwUFQCQxOgKkXrltrCyNPFH9HJGwkYRSKFAyKlgrqCwOtwbaW7OXrDx4UyqOBHHIpLMHWzJlXMGBAKkdd725nnRnZHe8R16cN+/wA+1BbnYSwG3DXjt3bcNOsLltbaCtFFKjIhn4K5GAzsvFU6EG/Ru1+Y1PKiibdiLhC652d0VRe/RZl1HVqpF+RPKqKbEwcitIrXXpdISHKuVmJK3NhlLmx5C9c59iwBGCyMzuWkupDO3DLM6rbTnIfiwrwiNwy6+HrZe3lac2nj63Q/fMK5DoytoyNlIaxHSsbdfRFK2Cx/CzjKGDrlIzMtrMGBBQhgRbqPWaZzsxRh5XjJdRJGVYi2cJGgawsLDNmUADS1qUcRHlYr2EjwNULQLtXP17nsmbMNCR5aeS0/daZeCY1sBE2VAOqNlWWAewRyKv7Bq/tHHLEuuYsxyIqgM7MQbBVOhOhOugAJJABpG2Dt4RANxIwTGsTo4f8AVvIY3BRWHqyZSD9wU0bIkaad5ZAg4aJHHlLMBxFE0h6SqQSpg0t9mlCCF1NPUMnYC0i9hfqVPY7JC6pNHIrXKRPI6yKLm3DBToxknQC1jcAE6CjOBiUCSNFWPK2QZR1GNCjHtNmHP7teptnJIHWRbo4KkX5hgpb2G40PVbSkXZ/pMhhxUkGLzo0a8F5LZxI8LuoeyC4LKSTodQK8J5ozI2MAACbzPxVw6kspkVmLI5RlZFXMNOepYWPZSltnDKJQAq2ToIbXYKByudevXvHfou//AJIc49WBtg0nfKMovaXOHZiLm/SdgPhzo9jpczk/HxP/ANVmYnLlpndei1MLia+pDrbLpggAkzEqMsTC7GyguVjF+7pHTr5U4bDkujKFKKjlFUixUWVstuxSxUHkVCkaEEpwnZMPI0djIrCTLmC/VI8iFrkXQSBCQLkheVO2ydn8CJY9LjMWsMozMxZrDqFyQB2AVTCWhtMLcbomKuJqTfhZchtRlzl1HDViuZTe1rXJU6216r8uVXcRGWQgHLmFrjmL9Y76DT4COF8wKh2YlQynIQWFlvY5SO0fEWroDOjO/DYlrWGYMFBI1Izaka6AC45nsO2Vwu14v2a28PLfrVHQsdZ0Zt26X8fPbqXiPCPGwZFuS0iKBayoXzLz06nPxFFMDIzRqzWuRc25a6jytQfFbTIidJbmUFsoXoldAVNxb73Ve+vVViHaypZOk1siC1iALIua/V0mt18qrFJGx1gdOXL86K80UkjbkXPPmO3lqhe/kF0Ru8j5f3rNtnYwwyrIACUN7HkdLEHuIJHxrU96JElw7ZGDZSL26r3H+HurKMStnYd5+db9I4OaRwRqAe65jgtQ3FxQZWAFs6pPbMW6RaSKTViWOsSHU/apqkmVFLMQqqLsxNgAOZJOgFZjuftpYVQl4wU4yMkjmPMshhdWVgjDRkcWNvX506YWc4qVcyWjiVZQMyuru5PCbo8wqqzAEDV1PUDSsjMriLLNnjMbyLaXVPZSiXNA0y8Ms8ixKjoXRmzlc8qrmQE36A5HnarWF3Yju/TdmVhlOg4bdGRSmh1ylBrcetp0jV7H7KE2YZirAhke2qPboOp/Df43IOhIqpu7txJ5HysvECRtMim5jkUvHIpHMaqgHaK8zlU6Z3Ne48NFHDBw4eJa7xoSudc4LPlzWBIzWtcadelfMHPJBDEGTMqRqsmQ5pEIuL5QOmoAscpzXBsGoXs7eeFsbHhFJLxfpUZNujowKgG+pyxjkLU28MdnP/PyFVzXVS8kWKHHb8JsI24zEAhIvpGIOoJtooPaxA76zbenCGOWNWtmEEKsLg2KrkINtL2UeNO22tnGPMkRKR4osDlOXJPbMji32ZMpRh94qebG+YDv59dNUzdSVoYey7i+/cnD0cz2aRe9WHmD+VaVxaybcifLibfeU+RB/I1pvGpepFpClK9tpj1o9Xw19qUukVnm/wDgtS3aoPxRrHyk/hrO2rY978LdFbsYA+xwYz5sD8Kx/EJZiOwkVmVTbPuu3wSXPT5eSbt1pViXDmUhbtinW/WMkKFrc7cxfvpsi23A2izRE9nEW/he9JJkimnTGK7hMNGkUkDIAoicmOSQMG+znzHTktN+I3diYWvKO5Z5Lfulip8K04bZBbVcxWl5ncXixJ2Sb6XsOZxgoEsXlmZV6+YRb+LDwqpits8KQwxBTho/ohEwDRuq6MWU6FmILFuetXcTsxExkGIEsYgw3HWMMQJJXysHcBVCsBIVS/P6K+vOlYmlKuUtsGla+C0jZM75G3Gwv8162pgThJFx+z8zQuRFNATcxliLR9pQm2U9RAHdXjFk317AfHpfnXx9oPHpGxXN0T3/AN++ve0EtIw+6cvhp+VdFgcnSNc49S43+VUgpZmMadDc9myYN0pBHwZHIVP0lsztoqkYSZVzMdBcy2F60DHbRWJVNi5c5Y0TVpDYmy3IFrAksSAALkisn2HJMZkjgkZGkYLoSBrzLDkRbt7K0TdnZya4hVAzjLFYBQYwfrMq2UNKVzmwGnDHVXmIR5ZM190HDJc8OUDZVNru+dJsRGURASeDiWzRqbgsyhFB0Jvka9l0zaCruN3dhZkVWZCQ7dGzZ7NEzMzPctyQa3HSos2FDNdgCNLDtsNc3b1afhFLm6W1YpWSKOQO2GjxELjrULiI44r37UjGvcaTEr22sU+6Fjr3G6tQ7sR8YdLMkTl+GQTrIiaMxPSGaPP7TrXPZeCVMSjCUSXinYEWChWmjItYnUs73PWey1q7Yraa8SWJZVWWSeKJQGAkC8OAuwW99FMhvbnRJ9kx3e0cVpb8UZB07nUHTUat8bd9EE7iCHFDNO0EFo4/b7Ltjos8bL2g1lG0Ysr/AAHl0T/LWgR7Qkw8n6MY5JrqzwsGQEouUMjtI63ZCyi+pKlSdc1Je2ozmclQpWQgqHD2DAFdRp9lqrEVk40y8bX8j5oSiEkAC5OgHb3VquxpUDTjMoYzvpcX0jiW1r9WW1Z/uzjI4sQry8lBKm2YBrdEkDW1HN1N3tJIsRKJnY/paSIOi6zHK3QkUi4eM3uNM47arLuFMDaA1xvqeHZ+09laxRtlRy7U2hPKgeLDyOQhuVeV3KopHZcMxHXl760Wfd4YcGVZWypZigVUL6iyKYOHqxsouDqRz5Uk/wCnS4fCMuIULPPi5ZpAGDXARQuqkgi7vahAZiAtasmMMDnjcD8IftHY+GxMbZY48PiQPo2QZIpfwsg0Ruxlt8eRvbFjdcPGJb5woBvzFtAD7AAPhQXH3OVRzYgCme1tOzTw0rBx8hrWsHE38FqfxCWSdr3ycLC/O/6VvBR3BH33gh/9yeMN/AslaHWd4TEW6OXNdlYWJVwy3CMjLqG6R7efKmbCxyzlo3kvChyuR0JHYetEWQgFV+0yBbno9TXJg8jDBkbuN1oYvG8TZzsdu5XdpyhiiBeJZwzqtmsBcdJb36+y2lVpMYYiuZWWO91DEZhYG4Fm9W5jHSOlz1cvOP2EhFoI443TWNkQKUexIJIAPUBbrBsdGNXcFtDjcJgLK8PGIIvbNw8g+F38K0XwkkuBsfXySMc4aA1zbj181zi22pHTUglmVVALFrBTpoOYYfCvJ4LAoiasGaw6N+G+lz1Xa4Hxq1GEzu+UAq+VTfViUjB5m1ybJ8KpYJ4UfOLotkju9x03f1CW9ijsuQOuhkPuGuIN+rWyKHR5S5gIt16X9WXGTZ4EExCsAbZc18xCKLE3155vgBWU7RS0jf5y0/KtxxCXVh2gjyrFtux5ZT8R5/3rVoWiP3QmKKUvlJPEeSoRoSbDmdB8eVbZsKDLxiOXFKDuEcUUSj+A+JrLtz8TFHPnlKgqjGIvfJxNMhYgGw569VN262wJjEyyygYiOR87KWKvxbTq2ZGjfUSHrtz0olW7UBVxJxLg2yeKwiHZJmxuMmEzQRxSyl5VBLdOVwqKAwuzHquBYE+3UMZisVhEeWR1eNFLXvnJIHQUKUVwWay3zvz5VnnD4eBw6H1py+LlPaWYpH/CrH9o0tGzO4BIQRdLIGqo+zZMA8OMiZZohIGWRQUObS8ci6hGtm7iGax1FbDPvDEIklU5hIoZLdYa1iTyHZ2k6AE6VmGw9oqhaKYZsPMMky93U47GU6g91NW6WFXBoQZVxSRM+sYLthgzaMALllYesVF1N+YzW9kiMZ02V6inMLtNlb282Jkwc8jAR5VV4RyYOkiOjZSNNV+2bm+qJqKUt48Iq5GbhriDmGIjjYMquDqwt6ubW69RvT3tPbEOITgxPxM7JxGX1Yo1cNIztyXoqQAdSSNOdZntPFcSaST77u4/aYn86NTC7rpjD2kvLr7Kzu7PlxMZ7Wy+II/OtN41ZJhpMrq33WB8DetQ/SVqtWPeBVcTb77XdSd6lSpSSykN2/hOJC6jmVIHtt0fO1YrtYfSsfvWf94BvzreJ1uKxnezBZJiO9l88y/wsvhSVW3QFdJgEtnujPahezNpNA+dbHQqysLq6nRlYdYNFV3gQJkDYsJawhEy8MD7olycYJ1ZQ3LS9C4NlSv6qN7SLDxNEsPulIfWZV9nSP8ASgRGYCzFrVvsDnZpyLjr18BqhW0NotKwJCqFUIiqMqoo5Ko7Kq/5yp1wu50Y55m9psPAUbwe7gX1UVfYNfHnVxSvcbuKVdjlPE3LC0m3cPXcsyGypGeMlGyZ0BYiw1YDr9tfNpSZpXPazHzNaNvNguFEpP8A3F/hDSf8KzFjXXYLCI4T2r5x/I651XUtcRaw+qPRxJhBApJbF420cKi4ESS2RpT2sFY27/YTT3s3eKIgKRwQpEYuegLaKmawyNa3QkCN3Umbu47/AKdi7XXDz4Sbpa8NOMBKy39UAam3UDT9tHY8Uwu4swFhIhyuB1jMOa9qtdT1g0lWZ+mcHG6docnQNLBZed4drjC4aadtOGjMO9rWQfFio+NYbutsHFgDFx4lcKZCyxs7Mpn1GbRQegTzY9G/k37awTTyQ4UmT9AjD4qWa2RJljNgsQByqNVUBQoJfOqgZbh9o48yvmsFAAVEGioiiyIo7AKtSUntDjfQBUrawU4FtSUP3Wjlh2zCMUHE3HtKXNyWcELZr9IHOp8CK3ysV3ozSYbC46MXnwkscD21LjNnw57SQwy/tVpEbYjFgSRyCKFwGUXOaxAuCEysCDcfWC1tVpV8ZjeWHgm4pBIwPHFWN5+isMv2osRA3eVkkWCQewrK3gKzYRhJsREOVzb/AG3I/lvTXvRu1lwxhilPGxLxrxHCqEEROId/o0DWAi5kk8taXdsTIZoZA6vI6BcQUBCFyCrMMyg9LRiLczTdLch7bcPJZOMMDowb6hUqNbL28FRFZnR4i3ClQByoe2eN0aweMkA2uCCAQQQKDrGSbAEnsAvV2DYMzfYt72n96o+1tVz9I6dj80IJPZdGMbvUbqxk47r0kAj4EKNawcqWZ5HHVc5QdQL60sM1ySdSdSe2mDD7oMfXf4KL+Z/pRXC7oxj7Jb3j+QsKCHsbstSWlrawgy2HrvSLhkzYmMdS3c/AX/pR8UW2zgVhyqqqtwToAOsAf8qFCuMxubpKi3IL6T/GqL2WjsdSST9EShi/RyjuwWWTo4dLZmuRbiFRyRASxv2W5kXc9mxRrEixEGMKMhBzZh97MOZJuSesk0q4TZsc+Lw2IkW8rRYlGOY2ZUCIOjfRvpG1W3XV/E4GbCsZILuhJLrYs3eWUaye+v0vaJuVdBQxRxQjo9jrrvqsytlkkmPSbjTTqRfbG0lw0Es7co1Zz3kDoj2k5R4Vnvo/9IkWRkxjrE0UccaEKbMkecnlfp9LXlew767757Tk2g64CD6MLaXGOTmWIKdELLzsdbcycosCGtUj3VwUgGGWLJcZUnN+MH+y7EHLYm10tax7daJNUxxOa1x1KFFTSTAuYNAju6O9kePlCIjqIjLiGLWszNIRHYAk6cRjr1qKcZ8IHDB+krKVZTyIIsR/nfWX+iCIx4zFwuLOiBWFgACkgVgAO/r67g9ZrVMRiUQXdlT3mC/M0yEAIFg9pzrnhaISGAhDI0wjzgqGjcgqTcqQCetlas33mRuM+fKOnoFbOACv3rC+q9lPO251aaUoQyvhYiSpuCUxbqpuNPtOPhSBtdLSN3gH+ID8zQoqvJWNgtuL38Vs4fT3b019jayHU97v72ABSGRZhGsUiysUjmVL8JhIA2SQAkHMLEHuFkuDBu/qqzewE/Kr8O7mIblGR7xC/M1tzBjhZxTdU2J7csht3pt2zvna7Z4zIoPCSEmRI2IsZXkZVDsASFVVsLkknSydjNoPM2eRrkALyA0F7CygDrPjRODcyY+syL8SfkKIRbjD7TsfYLfO9Aa+GPYpSOWlgGjrnnulYGrOExzxNnjdkYaXU2PeKccPuXEPss3tJ/K1E8Puug5Rr4X+deOqmclV+IxbAEpFxO3sTiBkeSSQHq6j8BXKPYszco2+PR+dahFsI9lqtR7AoPtdvhCX/wDRI0YwD13LMId1Jm55V9pv8gaPf6VP99fP+lPcewhXb/RloTqh7t0tJWyP3t4IpUqVKAk18Ipe2nscM2YKLnrtryA5+wDwpir4VqL0EjZLMOwj11fh2IBRcCvtReKpHs5R1V3WEDqrpUqKJK9JsloUHe7f/GU//pWRtW/bZwAlWzKGHYQD86U59zoj+qT4C3yrWpK9kEeQhZFXh755M4cFmmB2g8L50NjYggi6sDzVgdCp7KIjb8YUKMP0RyjfETPAPZCXyZexTcCm2XcaE/qyPYzf1qpLuDH1cQfEH5imH1lJKbvafXYUGOkq4RZjhb1zCUMZtuaUvnkchyCy3IU25dHlYaWqlTlJuCOqRh7VB/pVWTcR+qQfFSPkTTTK+mAsDbuP2Sj6GpJuRfvCC7M2zLh83CbLmy30DeqSVOoNjrzFOey95Bq8Lw2k6cmHlcwlJD9Y0UhUqVY9IqRzJNxcil59yphyKH4kflVd91MQPsA+xh+Zoc3stRrmAPNGgdV02mQkcvsje8e3SQ5dojKVMUccTGRYUexmZpLANI2VVsB0QO80ng+WtXn2BOP1TfDX5VxbZ0g5xuP2T/SmKZsMTcrXA94SlW+aZ+Z7SO4ozubFmnY9iHzZf71pWC2LcXpC3CgOeQkW9QfzH+la1gl6IrCxE3nPVbyW5hrctOO/zVOHYyiraYFR1VZr4aQWis13zmBxLAclCr5Zj/OfCgNaLtvYyyG5QE9ttfHnS7PuyOq4/wA765yswuaWR0jSDddNR4rBFE2NwIsheDxpAQB+G8bF4nK5lBYZZEkUEExsOdtQQCOVFZtvswPEliVfuwcQyP3Z5FURjtIBbsIOtUJd32HI+ItVSTZkg+zf2a1GTV1NH0eS9uO9vBEdHQVMnSZ7E8L2v4rkiQxRtHhozGsjmWS5zEn7KA88i6kX+9XNTY3HMcq+tGRzBHt0r5asaeaSV+aTdbMEUcTMsY0Vz/RpF2k+NRlWDExxRSEMCytMqrmyjkBIsepI9frsbNMG6UK8zIx6zm4RPt4IQn43pTwOKCFgyh43UpIhNsytz17aJ/6oeHkGMlCculCGxAHYJswW/VnKluu5OtdVSYnFKz/oQD1rl6rDJY3/APMEgqq+EU404kzBcPkfBiMhnMiR+u4e55TFrX/7fPWhhUVZxmIDEZVyooCRqOSquij/ADrJrhXP4hW+0Se7sNjxW9QUns8ep1O/JHdgYXMvtPy0/rTPBsLShu7WHsF9l/HWnOMaV1VKzo4WN6guQrJOkne7rKFR7DFWE2Uo6qv1KYSqrrglHVXQQDsrpUqKL4EFfbVKlRRSpUqVFFKlSpUUUqVKlRRSpUqVFFKlSpUUXwivJiHZXupUUXI4cdleTg17K71KiiqNs9eyubbKXsq/UqKIY2xlrk2wxRipUUQF9giuTbBpiryaiiAYbYxDXo9ClhaoK9ioovtSpUqKLyUBrm+FU9VdqlRRUZNlqeqqkuwwaM1DUUSzNsChuI3aH3R8NPlTo9Vpao+Nr9HAHtV2SPZqwkdiQ5t2+y486pS7DcciD5U9Yihs9JSYbTP/AM27NPwn48Uqmf6v26/lJsmAcc1Pw1+Vc0iJYDtIHnTTLVHFesnvCs+XB42+81x7/QWjDjMjzlc0cdR6KZtgQ0xigewuVHK6Bc4pUqVKiilSpUqKKVKlSoopUqVKii//2Q=="/>
          <p:cNvSpPr>
            <a:spLocks noChangeAspect="1" noChangeArrowheads="1"/>
          </p:cNvSpPr>
          <p:nvPr/>
        </p:nvSpPr>
        <p:spPr bwMode="auto">
          <a:xfrm>
            <a:off x="0" y="-706438"/>
            <a:ext cx="3133725" cy="14573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20" name="AutoShape 4" descr="data:image/jpeg;base64,/9j/4AAQSkZJRgABAQAAAQABAAD/2wCEAAkGBhQSERUTEhQVFRUVFxUUFRgXFx8VGBYcGBQVFhQYGhoYHSYeHBskHBcUIC8gIykqLCwsFh4xNTAqNSYrLCkBCQoKDgwOGg8PGjElHyQvLy40Li0vLCwvKjEsLDAsLCwsLC8sKSwsLCwsMi8sLywsLCksLCwsLCwsLC0sLCwsLP/AABEIAJkBSQMBIgACEQEDEQH/xAAcAAACAwEBAQEAAAAAAAAAAAAFBgAEBwMCAQj/xABHEAACAQIDBAYGBgkDAwQDAAABAgMAEQQSIQUGEzEiQVFhkaEHMnFygbEjM0JSYsEUQ4KSorLR4fAVg8IkU9Jzk6PxF2TD/8QAGwEAAgMBAQEAAAAAAAAAAAAAAwQAAgUGAQf/xAA0EQABAwIEAgcIAwEBAQAAAAABAAIDBBEFEiExQVETYXGBkbHwFCIyocHR4fEGM0IjFVL/2gAMAwEAAhEDEQA/ANxqVK5YjFIgu7Ko7WIUeJqL0C+gXWpS5j/SDgov1uc9kYL+fq+dLuP9Lg1EMB7jI1v4Vv8AOgunjbuU9FhtVL8LD36ea0WvEsyqLsQAOsmw8TWN470iYyTlIIx2RqB5m586AYrGPIbyOzntdi3zoDqxvALUi/j8p/seB2a/ZbPj9+sHFzmVj2JeTzXTzpex/pbQaQws3e7BR4Lf5is+wmyZpfq4nbvCm3jyo1hNwMS/rZIx+JrnwW9D6ad/whOf+bQU/wDa+56z9Bqu2O9JWMk9VkiH4F18WvVPY28kwxcUkkrvZrHMxIs3ROhNuuj+G9HCD6yVifwqFHne9JOIgMbsh5ozKfaCR+VDkErCHPTtP7FO10cAG1trb/NbzgcTmFW6XN1cdxIkb7yg/G2vnTHWoDfVcK5paS08FKlSpXqqpUqV8JqKL7UoXjd5sLF9ZPGD2Zsx8FuaBY30o4VPUEkh7lyjxYg+VWDSdgl31MMfxOCcalZhjPSxKfqoUTvYlz5ZRQLGb8YyTnOyjsSyeai/nRBC4pJ+LQN2ufXWtomxCoLuyqO1iAPE0Fxm/ODj5zKx7Eu/mot51jE2IZzd2Zj2sST4mvCqToNTVxAOJSL8Zcfgb46/ZabjfSvEPqoXbvYhB5ZjQHGek3FP6gjjHcuY+LXHlQLC7t4iT1YXt2kZR4tarG0t1ZoI+JJltcAgG5F+V9LedXDGBLvqa6RpdqB1C3zTtuJvPJMjrM5dw97nsYaDTvB8adka4rHNysVkxGX76kfEajyvWu4N7qKXlbZy28NlMtOCTcjRWKlSpQ1oKVKlSoopUrlPi0QXd1X3iF+dCsVvrgo/WxUPsDhj4LerBpOwVmsc7YXRqpSdivSxs9OUrP7kbf8AIAUJxXptw4+rgmb3iqfItRBBIf8AKYbRzu2YfJaPUrIsV6cJD9XhkX3nLfILQjFemHHN6piT3Y7/AM5NFFHKeCO3DKg7i3et0qXr864n0hY9+eKkHu2T+QChWI2xPJ9ZNK/vSM3zNFFC7iUw3CJP9OHrwX6VxG1IY/XljT3nVfmashq/LIFfoXdXahlhiYnmiH+EX86DPT9EAb3S1ZR+zgG97piqVKlKrPWSbx72YwOyGYoAzLZAE9Vip19bq7aU552c3dmY9rEsfE02b84DLPIeolX/AHhY/wASsfjRLcqJThg0ccZkDsrMw1tzGtieRGncazOidJIWErt21MVNStnYwa22sN+aTMHsDES+pE5HaRlHi1hRrCejuZvrHRB8XPlp50/wq+udlPLQAi3O+pNz/avf+f5anG0UY31WVLjk7vgAHz9eCV8L6PoF+sZ3PtCDwGvnRrCbCw8XqQoD25bnxbWr3wr7TDYWN2CzZayeX43k+uSlT41POuGK2hHH9Y6J7zAeVEJA3S4aXGwC7j2VmW+2F4eLc8g4WTxFm8wabMXvzhk5M0h/Auni1qR98t4RirMEyBVKi5uTc31/zrNIVT2PblB1W/hUE8Mpe5pDbHfRNm4O3oljCPIilWIGZgtwdRz9prRcPjUcdF1b2MD8q/OSDQeyvorpW4OA0AP+S4GfGzLM5+Tck7r9JXr7evztBteZPUmlX3ZGHyNEIN98anLEyH3rP/MDQ3YVJwcPXio3FY+LStf3uxckeFd4mysMuoAJsWAbn3G/wrHcbtaaX62WR+5mJHhyqxjfSBjJInR3VgykG6KDqO0Aa0PlYE3H2rMP2hf86GaZ8HxrLxGpEzgWE2tsuRq1hdkzSfVxO3eFNvHlWk4DAxqkbQQR2ZFbMbXFxfUkFj8KLRhrdK1+69u7n3UuZE5FgtwC9/gPr+Fm+F3ExLesFQfib8lvRfDejkfrJj7EW3m39KcvjX23d/nxqpkK0I8Jpm7i/aftZAsLuZhU+wXP4mJ8hYeVFsPg0j0jjVPdUL8qsa15PtqhJKejgjj+BoHcoaHbwYXiYaVeZylh7V6Q+VEDbn8/71Qxe8GHj0eVO8A5z4LeoN1JizIWvIAItqsz2bieHNG/Ywv7L2Pletp2RLdawbacoUHLe1zl7bX08qcNlbz4mJV6d9BcMoI5eNLYhVx02Uv48lnfxujlqWyNZbSxWt1KRML6RXH1kQPepy+Rv86MYXfzDN6xZD+JdPFb0pHiFPJs7x0XQyYbUx7sv2a+SY6R/SwzDCBkZlyuL5WK3BB52OvKm3C7Vik+rkRvYwJ8OdA/SFhs+ClHYAfMD860YXjOCECC8czcw4rA5WJNzr7da5kUb3XjRsZAsihkZwpB5G9wL917VrcOByEiPDwoNbEWW/Zoq3vWxLOIjay6OprBAQ3LdYfBsyV/UjdvdUt8hRLD7lYx+WHkHvDJ/MRW43NfLUuax3AJF2KP4NHrwWQwejLGNzWNPecf8b0Rw/oklPrzxj3VZvnlrTfjU8aGaqQoJxGY7EDuSHB6JIh688h91VX55qI4f0a4JeayP7zn/iBTXbuqUMzyHigOq5nbuKxnfTYyYbFMkYyoVR1FybXGup15g1ono2xWbCx/hzL4MbeVqWvSlhrTQv8AejZf3Wv/AM6veizFfRuv3Xv+8o/8TR5zngB9ck5VEyUjXHhb7LV1r7XiI6V7rNWGkL0iYG+R+0MnxtnX5P40E3AnBM0R5FVcAfhNjbxXwp63twIkhN/s2YfD+16ySLFyYaYtGcrC68gdDzFjpSUjuilD11OHj2qidBxH7C0zDkD6qFtbXJ0uOf2jfrNesZtmGL6yVF7i1z+6NazKfauJxBymSRyfsgn+VdPKuX+g4j/sTf8Att/SrGsJ+BqjMFa3+6QDqH5+yeMVv/h19QSSHuGUeLa+VB59/wCZzaKJVJ5c5G/L5UGwm7kpzNKDBGgzSPKCiqL62uNT3UB2xv46SSR4NY4oQ62ZCyzOqOLAuzXs3WFA+FjXjHTS6k2C8qBQ0egbnd2+fD5I9i9vYqQXeSTLe2nRW/Z0bD4ULJ66o7F2/tHE4hhCXxGdbFHAdVUNdScwyKy6nORzY3uTatE2VsmRwrMsTS2Ad4RlQsAATxmBAOmogQm9+kOqrqRzj8V+1XhxuJgIEVuy32CWMLsWR8umQN6ua4Le4gBd/wBlTXza+x4lT65iQQrDguLMQSoLeqL8tSDqNK0nC7voAc9jm9ZVuqt75JLy/wC4zDuFCN/YF/ReGAAq2YACwGVlIsBoNRTlPRMzAHXVZtZjVQ5ji33RY+tfws+2fh88safedF8WA/OtJxO7WEuQcK1hyZM1j+6396Rt1Ic2MgH4w37oLflWoi5boyqRfVSATzNxzuOz4V0OIyua9oabaLjMKhY+NxcAdeKBSej/AAjC44iX10ft7mBqnN6Moz6kzj2qG+RFOd/Z418I7qQFXMP9LSdRU7t2DyWfzejOQerMh9qlflegeL2c0IEb2zJdGty0N1INh1HyrXPHzpG30wQzM459Fj7NV+ZNWNS+WwesnEaCOOEvjGyM7tYlXwUedmGQtGcpI6+jy7itqNYSVTZVWS2puwPt+1qeZrM9l7xTYdWWIgBjfVb2NrXF/h4V4xW38RL60rnuByjwWwoBjN17Di8ccLWkEkC3gtRxGPjj9d0T3mC+VCcVvrhk5OXP4FJ82sPOszN+uiGE2cBE+InzLAik3BVTI2gVEzdZJ59xqZABcqoxWed2SFgv4/ZMuK9Io/Vwk97t+S/1oTid98S/JlQfgUfNrmlWXf1fUiwsaLkGVZhxGkfiEFjIuUgAdQsOiQeelzd7b/6YyRtg2d7FXeEWsvSKPkUKgYXUG9gw+7zqoezkjS01c8f2dw08gu+Jx8kn1ju/vMT8664LZMsuqL0eWYkIt+zM1hfupj2du8v2EzHrIKyW9sjDgr7qrKw7aPx7sK2sxzaWIBJuOwyMTIR3KUX8NWMvJBhwZ7zmnd4b+P7WZbW2RLG8ayLlu1rXBOlibgHTSjuFw5dlRebEKPjXnbWAjTFssaKigRMqqAouBMjcu4Jr3UW3WgzYhT90M3lYeZFcrirvaKqOL1qfsu8wKkbQUkj2/PqH3uvs+6s68gr+6fyNqGYjBOnroy+0EU8xKjMcrSRuTmK3I7ybNdevzoiRR5MEiPwOI+aLHjMo+NoPy+6y+vm0dqzLCwEr5dMwzEgi+osdK0TEbFgf1o1v2gZT4rQPbW5sZikKMw6JNjZhy+BpRuF1MDw6N1++3rxTn/qU8zbSC3aLrLsNLwp1YH1JAwPuuDfyrasSYw+rSX0NlLWtrb1erSsW2pDllYfHTlqAfzosd/sblCiUAAAXCLc201JHOu6miMoaQl6qmdUBrmLXoZQwvZhz0IIPPs6q9MQOYt7bCsQn3oxT+tiJT3ByvktqHyTO3rMze0k/OhijPEpZuGO4uW5z7egT154V9si38L0NxG/mDX9eG9xGbztasyfZMMABxeISMmPiiJAXmIIui5SAoJ05tXlsHhXkaKPEESWLIsqiNdLHIz57ZiLkEDKbAXubVTJCDYuQuhpWuyuf6+afcR6UMMPVWZ/2VUebX8qGT+lcfYw/78n5BfzpTfdifQhQUIVhKGAiIYXFpGsvdbncGiOF3LsA0zkA8soyg+x5cgb9gPRSyBouSmTFRxi5N+/7LhvBvXJjMgdUUJmIC3+1a9ySewUY9GmJtPIvaqt+61v+VfMRunCFvkxKaOqs2XI7CJ5FPSCSWOQj1Pj10O3ImyYxPxBl/huPMV64sfE4M4L17o5adzY9gPyt4wrXUV2qps57qKt1krnVV2jAHRlPIgg/EWNY7tfDZWR2GblnB6yps4PtINbTItxWYb24SxkHY+YexwG/mz+FK1Lbtut7BJcspZz9fVXtlbMMoe0zRqrsvDhVYky6PE3Q6TZo3jPSY6k2tVw7sL98n3lDeZ186GbnYvWP8aNC3vwHPEfjFI4/2hTfTkZDmghZtQwxyuY7gUuYvdASKUZo2U81eJiptyuFmAoLifR3CgzGHCMEViADPAQAGYhfpZR1k2C9Zp8oTt3ZTzWKEAokuXtDtky/AgMp7mr1+guAqxNa54DjYc0O3e2FHHCobgpC2UpFFmKOW5GV3s0zHTRgF7jpZnA7PZS3i9kFAH6WVUzKiqWKyizD1QehnGbsDE9R0KjbUfD4hOVciSDUEkOCQAoN73BHeRpeqtfwdojSU4sDHrf0B2q/Sdv7J0CO0KP4gfyNMS7ciMiRhiTILqQOjqmcAntK2Nu8dopQ39m6QHf8lP8A5CnqOz5mgc1lYiHRU7i4WuPPRKezNotBKsqWzLe1xcagg+RNMI3+J+sw0Ldel117db60N3fwKyZg0ayEvFGgZ2jUF+IbkoCfsdhozPu0ij6XCtH+KOcuo+Lplt75StWpmp8+WVtyPXNYVHDVdHmicADw9BWoPSVHYBoHW2nRcH5gVdh9IeGPPir7UB/lJpTxe6Z04Ths3qrJaNm9xrmOT9hzXJt2zCvExbCCMAkglTK1jYBYyQSSSO4ddCMVGW5gbd/0KOJ69rspbfu+o0T/ABb5YRuU6j3lZfmKF7z46KUJw5Y2vdCFcEnMpC6dxIPwpEw+P2e4ss098rMzvGESLpKqBwCzG5I1W9h1dVfZcEVRMREwljDE50VrKY2AYNmUEduvMEGgNhp3/wBb9ete1MtSYi2RgseI4eaIbJAzteNZG4chRWvYsqlwCFIJvlItfmRT1gtiy5AyYlArAMvCh4KkEXW2R83IjUk0hiUwzh1+wyuveLhl8RatI3bYCNohyicqn/psFlg8I5FX9ikpRqvMEc0sc22oPmubbIn6pb+15R82ceVBNv7kvisvGDSZL5QuKyAXNz0ThspvYczTtavtqAugsslk9F8SMuaLFklrhFkgYNoSQHzJkHO/R5cu5+2Vu6qRhGREQa8CP6se+eczdpbT8PXVfE7PmacXLAGWVkPMRlI/omH4WGhH4T2112ZiGSY8ZxnkDjJmzFOGSy369Vdz7FWrZAk21PvWLbC9r+u31Yo4Ftp2aDurzK1lJr6soNtRci4HIkaa2OvWPGqePxqmFmRlYai6kEX6xcV4U6CCbJG2qM02frsR4tcfI+NFN2sYkZkztkLKApIuBzv+XOhE7Xc92n+fG9dv0VeiDNCrsAcjvkbUZh6wsdLHQ1x75JXVrpIm3Lf0utbHEykEcrrA/tPGFxTMRZopF6yp1Hw1q55VneI2fJGAxHRPqupDKfYykiumH25OnKRvYekP4r1otxnIcs0ZB9cDZIHCMwzRPBHriLrQa5zJdSCOYI8qVMPvi49dFbvF1P5iieH3uhb1s6e0Zh4jWn4sSppNnW7dElJh1Qz/ADfs1/KyvbkdpPhbwZv6017r7MEyIIxBGeErlmgEruRJJHJ0nay2KxnRf1lL287KZGKEEB31HfYj5Gj/AKP8V9X+GV4j7s8Wdf8A5MOv71bz3ZoA5pTVRm9mB2t+kzS7CmIszRye1Yx5Nhm+dUjsZ4jnjw6LIAcsiwI5UkWzWjmW5/26bxX2krnmsfO4aArDNs7l4iaW8mIikkckHjZ8O7aALlE6KMwseTEctLCrG7vo0Dt/1Emd1/U4dld1+6ZZblI/ZcnTTlatO3p2oYkyhQUMcrSXF7AZEUjquHkUm/UK47P2oYjHhxEqlWRJii5VGbMocBQAMx4B/wBw/dNe9GbXXohcRmU2VukkQUKFjCiyiO7uO7jSXYfsBKMYbZ6Rm6qAx5sek59rtdj8TVqvhqqGhW34MyR/+qv8SOn/ADrI9iy5MRC3Y6X8QD862LbLWRTYsRLCQq6s1pUJCjrOXMfgax7auAMEuXMG0V1YXAKsoZDYgEaEaU5TWOZq06CxD2HiFvGx36NE6AbuYjMintAPiL0frOWMoaRt9cJ0r/fRl+KHMPJn8KeaXd78PeIN9x1J9h6DfwsT8KHKLtITlDJ0c7T1rP8AdvEFVkykApJBLdjlVQC6uSQNAQwjJ5ASXOgNP8GJzg2BVgcrBhqrWBsdbHQqbg2IOhrOtkLlxRjbQSB4j12LDoH4OEPwpm3NxFzKBpZcOzjKEyu8bMdFOViV4ZzoACCosLEV5SOvHbktDF2ZanN/9AH6fRcJNtOrPGcUBKJGQXWNYwAQQzMRoLG2W5NxbvohPvCVnyjK8ZW65OkWNjoCpIzZrDLbkb30opLghdnQAOy5LkXU2JIzKCL2JPiaDYAyRNMC2HUoczEx8K6MMyHMrerfMuoPq8zXpD2m1/XivGuilBIaNBttvbXQcDt2rxhTjCrNY3ltYMQhhItmIB5KRmA5m6qSDc17wm67DhcSQMIrEALro6yBbnmAwYA2vZq4SbbmYcONDHJIQymxfKHU2PSGgLKx1AAW+lxXf9CmxDPxbovDIQEWCyGyve3rr0bg9j9vKoynmUV3SM1JawdW/Ieh1nt+f6Uga8CFiJRd82kZSZTIuU2sMosCtyQADpY0rb7S3l9mbzKj8qbdnsIDKC2cMoxDMgL3ZmKylVW5tfKQBfS/ZSFvHjVkkLIwZbDUG/2nJ+PdWvhTR0t+1c1/IJD0OUm+2vO9le3OTVT/APs4YeCYgnyrS6z7c1QqxE3JfEZuWihIZYwSfxPKqjvNaFeva03nd64IWHty07b+tUPxWxY3zWBQt6xSwDe+hBR/21NJO83o7EhzlWJtl4kN2IFiBnwztqBe44Tj3OqtFBoTvFjZI1BjuAuaWRrXGWPKSnta9vYDSrWZzlTT3hjS4rFz6PJc4y4jCslrGRpljHcGQ2kDcrqy39ppn3e3DlgsUxLOvSJRMPK8bZkKMCzFFIKm2h6geoU14baKwkmaJXxBYurZRnAk4TKuaxay8Rh3CM02ka16+ExnVUZI2QaLJNoRkCO4sQvDNxY3jJUaXP2cnWact28flCMQcn6OokbsKSyKrWGuVRdWbqvHcAa0E3tw2WRx+IOP2hZv5U8a+bFnBhW/6qYgnpXWOWJi5BjIZQDEpLKbgZtDyN36susCg/41z4+d/v5J72viXSFniykqpbpXIsASbW5n41X2dtKSSQgGKVApLNGrCzaZVF2IJIPVy6+detgkS4OHPZw0ag3F1YAWB15qQARfmCKH7S2CsUBMUEchQO2ZiUcAHNYZAC2lwLkchzoQsVtz9I12duwHXw7Ad+zwXqTey8IKqFkdiiC+f7IN7WBJBIS33tL21rnicRPK8OSG0kRDyFhlUsoYMgfllI1HP6xeVia7/pYgizCHJnACvG6yFiRmQFnGY37SGtevj703ciNAyZbBif1hF41P3QxzKL9Y6hztbkEmX30lk5aAW67/AJsq8e7UjBjI5VtEju2YqnTRl7BmRl5dYFU2IjWRFJKkoxJXJ0yG4i5TytlXQcrirs8GJniQg6SLxDewERV+JGoGhJNkW/PnVfeLaIkVSp5oGt2Z+X+d1CnkyRlxTdBAx87QwEdvG/7HlwS+DfXt1/OnPYmDVlnV1DLxlSxFx9Hh8PH81NKuzsMZJUQdbDwvr5Xp12GPosw14kk0n78zsPLL4VzuCNJzyHjb8rrsZcBkYOtVJtgZLtASL81vYn9ogq/slVveWgWOjiQO0kUt41LOkK9IjtMTElR+JC6fiHKniq+NwCSgBxyN1IJVkP3kZbFT3g1uSwRyiz2grFinki1Y6yx7GekVUYcHCxtEFv8AShuISeiHLKQCubS1raW06r+y95YMVIsVhHKUPSWywsyoX0zG63sV52uB22BPeTceKU3ZWdmF1mgRWci9m4sSsoYjQCSMC9zmH3q+G9FcVgf+sJFrEmGIj4MxYf3oLqSGRuXKLdSKyrqI35sx70C2xhmV5Awsfo3+B0v7DmBopuTIw42XVvoGUE5RdZ1IJJ5dS/7mthqPW82xmhyqQ+URZFLmMmyaqCYxc2yga0P3WkHEkQ2s8Ey66i4QyLcdYug0rUpYujpOj5ftab5faKdzrLYYMUHXMmtrix0YEc1YH1W6rGhMe8b2BeCwMrQgLKGfMJChAUgXta5seWvKvO6mIzcbW9pFvqxs3Bjzqc92VlsAUJOWwFzXibdtIpJZ0M+ZyMvBJaQE/WaMSrKSFNiO3uobLcVjxZDcORKfaEDmWNyDkVuJmBC5bDPqRYgXW9uVxQXbO145MNJNG7xsjGPLlGZ2iPEUMLFgBYte4sC1+uuOz8Nh5hxJpJc04W4kH6OHIsEGZQFYggaqRcgXGlEliwWaEsqZ2RTGLlhZFZgT1GwDdJhc5e7Qlg08UYNaw7E2Vabeps5ES51BMzsTe0OWF2ygcjaUW7Mpq3sHbrzyOroFUANHoQSMxVwb8yDlFwAL352vXHE7xQRxyPBGG6LlWVQEkZeHoCNWu0ij2g9lE8Hg7vxuIzhksgIHRVyrkXGrcltfkBavDa2yq4NDfhsuG8PRjWS5Aja7EErZCrI9yFYgdIEkC4ANrGs13sgKtFcWIRkIylcuSWTKMpJt0DHYXOhFavtOHNDKv3o5F8UIrJt55i0xXQIArRqqhQokRJOSgdo8KvTD30WgBMt+paNuFis2HiP4QP3br+VOWas49GuJvDl+67Dxs35mtCz0rKLPISFQ3LK4dZViqO2MLxInT7ysviCKvV4mW4oaECQbhYttklJVlGhOWQdzaE+DCjW6O0gZQ2VE4rSRuEXKCwXjQn90Ylfgo6tKe+eGyuR2O9vY1pB/MR8KEbHxyxlgzMmsciMq58rxuGW63FwQXU6jRjWdE/o5bE6LtKmEVdGHtF3WFvXYtUnxCorO5CqoLMTyAAuSaXcUsjSDE8CPkSiyu/EyrYg5bFIzrcAgkHnY3txw+1HxXCXOpjaZQw4JjLCNTOQDxmFuggOn2qZ5oc1rgEXN763BBBHjbwrUFni65QiSFxabg7KjFtUPw3W4+kMMqsLOjZWsrdhD5BobEOCCQQa6uxWZgObxXXszRsQfESJ+7Sb6S9uSYFkliVW/SBkkDX0MLK8UgsfWGYi5voo7KVd8PSacZFGsCvh7N03LkaMuUoGQerrr1mw0r29kK61TBwr+jrIoVGkjSR2VQpclAbmw53N/7XrNNvN9K/vfJF/vTD6PN4hNs4xE9OC6WJF8hJ4Z07NV/ZHaKWdrPdyfxP8AzkfkK1sLb75I5LExp5MbQeJ+iP4KUphY8vP9HxLkWzCzzKi5kBDWzKOmD0CFPLNTlvBGThJRlznhtobHUL6xJ0JHrfDSkvYWSd8KOkFieNGQgWdhFi5VNwblQVvkItcKeq1aOVpSYlk7iRxunqcB9O0A8LfKyVNh4gB1y3w6hM3BZyxmGS6sisMoHXdCSeu1X4d5o3g4kqWDXAT1+IMoZiMwUFQCQxOgKkXrltrCyNPFH9HJGwkYRSKFAyKlgrqCwOtwbaW7OXrDx4UyqOBHHIpLMHWzJlXMGBAKkdd725nnRnZHe8R16cN+/wA+1BbnYSwG3DXjt3bcNOsLltbaCtFFKjIhn4K5GAzsvFU6EG/Ru1+Y1PKiibdiLhC652d0VRe/RZl1HVqpF+RPKqKbEwcitIrXXpdISHKuVmJK3NhlLmx5C9c59iwBGCyMzuWkupDO3DLM6rbTnIfiwrwiNwy6+HrZe3lac2nj63Q/fMK5DoytoyNlIaxHSsbdfRFK2Cx/CzjKGDrlIzMtrMGBBQhgRbqPWaZzsxRh5XjJdRJGVYi2cJGgawsLDNmUADS1qUcRHlYr2EjwNULQLtXP17nsmbMNCR5aeS0/daZeCY1sBE2VAOqNlWWAewRyKv7Bq/tHHLEuuYsxyIqgM7MQbBVOhOhOugAJJABpG2Dt4RANxIwTGsTo4f8AVvIY3BRWHqyZSD9wU0bIkaad5ZAg4aJHHlLMBxFE0h6SqQSpg0t9mlCCF1NPUMnYC0i9hfqVPY7JC6pNHIrXKRPI6yKLm3DBToxknQC1jcAE6CjOBiUCSNFWPK2QZR1GNCjHtNmHP7teptnJIHWRbo4KkX5hgpb2G40PVbSkXZ/pMhhxUkGLzo0a8F5LZxI8LuoeyC4LKSTodQK8J5ozI2MAACbzPxVw6kspkVmLI5RlZFXMNOepYWPZSltnDKJQAq2ToIbXYKByudevXvHfou//AJIc49WBtg0nfKMovaXOHZiLm/SdgPhzo9jpczk/HxP/ANVmYnLlpndei1MLia+pDrbLpggAkzEqMsTC7GyguVjF+7pHTr5U4bDkujKFKKjlFUixUWVstuxSxUHkVCkaEEpwnZMPI0djIrCTLmC/VI8iFrkXQSBCQLkheVO2ydn8CJY9LjMWsMozMxZrDqFyQB2AVTCWhtMLcbomKuJqTfhZchtRlzl1HDViuZTe1rXJU6216r8uVXcRGWQgHLmFrjmL9Y76DT4COF8wKh2YlQynIQWFlvY5SO0fEWroDOjO/DYlrWGYMFBI1Izaka6AC45nsO2Vwu14v2a28PLfrVHQsdZ0Zt26X8fPbqXiPCPGwZFuS0iKBayoXzLz06nPxFFMDIzRqzWuRc25a6jytQfFbTIidJbmUFsoXoldAVNxb73Ve+vVViHaypZOk1siC1iALIua/V0mt18qrFJGx1gdOXL86K80UkjbkXPPmO3lqhe/kF0Ru8j5f3rNtnYwwyrIACUN7HkdLEHuIJHxrU96JElw7ZGDZSL26r3H+HurKMStnYd5+db9I4OaRwRqAe65jgtQ3FxQZWAFs6pPbMW6RaSKTViWOsSHU/apqkmVFLMQqqLsxNgAOZJOgFZjuftpYVQl4wU4yMkjmPMshhdWVgjDRkcWNvX506YWc4qVcyWjiVZQMyuru5PCbo8wqqzAEDV1PUDSsjMriLLNnjMbyLaXVPZSiXNA0y8Ms8ixKjoXRmzlc8qrmQE36A5HnarWF3Yju/TdmVhlOg4bdGRSmh1ylBrcetp0jV7H7KE2YZirAhke2qPboOp/Df43IOhIqpu7txJ5HysvECRtMim5jkUvHIpHMaqgHaK8zlU6Z3Ne48NFHDBw4eJa7xoSudc4LPlzWBIzWtcadelfMHPJBDEGTMqRqsmQ5pEIuL5QOmoAscpzXBsGoXs7eeFsbHhFJLxfpUZNujowKgG+pyxjkLU28MdnP/PyFVzXVS8kWKHHb8JsI24zEAhIvpGIOoJtooPaxA76zbenCGOWNWtmEEKsLg2KrkINtL2UeNO22tnGPMkRKR4osDlOXJPbMji32ZMpRh94qebG+YDv59dNUzdSVoYey7i+/cnD0cz2aRe9WHmD+VaVxaybcifLibfeU+RB/I1pvGpepFpClK9tpj1o9Xw19qUukVnm/wDgtS3aoPxRrHyk/hrO2rY978LdFbsYA+xwYz5sD8Kx/EJZiOwkVmVTbPuu3wSXPT5eSbt1pViXDmUhbtinW/WMkKFrc7cxfvpsi23A2izRE9nEW/he9JJkimnTGK7hMNGkUkDIAoicmOSQMG+znzHTktN+I3diYWvKO5Z5Lfulip8K04bZBbVcxWl5ncXixJ2Sb6XsOZxgoEsXlmZV6+YRb+LDwqpits8KQwxBTho/ohEwDRuq6MWU6FmILFuetXcTsxExkGIEsYgw3HWMMQJJXysHcBVCsBIVS/P6K+vOlYmlKuUtsGla+C0jZM75G3Gwv8162pgThJFx+z8zQuRFNATcxliLR9pQm2U9RAHdXjFk317AfHpfnXx9oPHpGxXN0T3/AN++ve0EtIw+6cvhp+VdFgcnSNc49S43+VUgpZmMadDc9myYN0pBHwZHIVP0lsztoqkYSZVzMdBcy2F60DHbRWJVNi5c5Y0TVpDYmy3IFrAksSAALkisn2HJMZkjgkZGkYLoSBrzLDkRbt7K0TdnZya4hVAzjLFYBQYwfrMq2UNKVzmwGnDHVXmIR5ZM190HDJc8OUDZVNru+dJsRGURASeDiWzRqbgsyhFB0Jvka9l0zaCruN3dhZkVWZCQ7dGzZ7NEzMzPctyQa3HSos2FDNdgCNLDtsNc3b1afhFLm6W1YpWSKOQO2GjxELjrULiI44r37UjGvcaTEr22sU+6Fjr3G6tQ7sR8YdLMkTl+GQTrIiaMxPSGaPP7TrXPZeCVMSjCUSXinYEWChWmjItYnUs73PWey1q7Yraa8SWJZVWWSeKJQGAkC8OAuwW99FMhvbnRJ9kx3e0cVpb8UZB07nUHTUat8bd9EE7iCHFDNO0EFo4/b7Ltjos8bL2g1lG0Ysr/AAHl0T/LWgR7Qkw8n6MY5JrqzwsGQEouUMjtI63ZCyi+pKlSdc1Je2ozmclQpWQgqHD2DAFdRp9lqrEVk40y8bX8j5oSiEkAC5OgHb3VquxpUDTjMoYzvpcX0jiW1r9WW1Z/uzjI4sQry8lBKm2YBrdEkDW1HN1N3tJIsRKJnY/paSIOi6zHK3QkUi4eM3uNM47arLuFMDaA1xvqeHZ+09laxRtlRy7U2hPKgeLDyOQhuVeV3KopHZcMxHXl760Wfd4YcGVZWypZigVUL6iyKYOHqxsouDqRz5Uk/wCnS4fCMuIULPPi5ZpAGDXARQuqkgi7vahAZiAtasmMMDnjcD8IftHY+GxMbZY48PiQPo2QZIpfwsg0Ruxlt8eRvbFjdcPGJb5woBvzFtAD7AAPhQXH3OVRzYgCme1tOzTw0rBx8hrWsHE38FqfxCWSdr3ycLC/O/6VvBR3BH33gh/9yeMN/AslaHWd4TEW6OXNdlYWJVwy3CMjLqG6R7efKmbCxyzlo3kvChyuR0JHYetEWQgFV+0yBbno9TXJg8jDBkbuN1oYvG8TZzsdu5XdpyhiiBeJZwzqtmsBcdJb36+y2lVpMYYiuZWWO91DEZhYG4Fm9W5jHSOlz1cvOP2EhFoI443TWNkQKUexIJIAPUBbrBsdGNXcFtDjcJgLK8PGIIvbNw8g+F38K0XwkkuBsfXySMc4aA1zbj181zi22pHTUglmVVALFrBTpoOYYfCvJ4LAoiasGaw6N+G+lz1Xa4Hxq1GEzu+UAq+VTfViUjB5m1ybJ8KpYJ4UfOLotkju9x03f1CW9ijsuQOuhkPuGuIN+rWyKHR5S5gIt16X9WXGTZ4EExCsAbZc18xCKLE3155vgBWU7RS0jf5y0/KtxxCXVh2gjyrFtux5ZT8R5/3rVoWiP3QmKKUvlJPEeSoRoSbDmdB8eVbZsKDLxiOXFKDuEcUUSj+A+JrLtz8TFHPnlKgqjGIvfJxNMhYgGw569VN262wJjEyyygYiOR87KWKvxbTq2ZGjfUSHrtz0olW7UBVxJxLg2yeKwiHZJmxuMmEzQRxSyl5VBLdOVwqKAwuzHquBYE+3UMZisVhEeWR1eNFLXvnJIHQUKUVwWay3zvz5VnnD4eBw6H1py+LlPaWYpH/CrH9o0tGzO4BIQRdLIGqo+zZMA8OMiZZohIGWRQUObS8ci6hGtm7iGax1FbDPvDEIklU5hIoZLdYa1iTyHZ2k6AE6VmGw9oqhaKYZsPMMky93U47GU6g91NW6WFXBoQZVxSRM+sYLthgzaMALllYesVF1N+YzW9kiMZ02V6inMLtNlb282Jkwc8jAR5VV4RyYOkiOjZSNNV+2bm+qJqKUt48Iq5GbhriDmGIjjYMquDqwt6ubW69RvT3tPbEOITgxPxM7JxGX1Yo1cNIztyXoqQAdSSNOdZntPFcSaST77u4/aYn86NTC7rpjD2kvLr7Kzu7PlxMZ7Wy+II/OtN41ZJhpMrq33WB8DetQ/SVqtWPeBVcTb77XdSd6lSpSSykN2/hOJC6jmVIHtt0fO1YrtYfSsfvWf94BvzreJ1uKxnezBZJiO9l88y/wsvhSVW3QFdJgEtnujPahezNpNA+dbHQqysLq6nRlYdYNFV3gQJkDYsJawhEy8MD7olycYJ1ZQ3LS9C4NlSv6qN7SLDxNEsPulIfWZV9nSP8ASgRGYCzFrVvsDnZpyLjr18BqhW0NotKwJCqFUIiqMqoo5Ko7Kq/5yp1wu50Y55m9psPAUbwe7gX1UVfYNfHnVxSvcbuKVdjlPE3LC0m3cPXcsyGypGeMlGyZ0BYiw1YDr9tfNpSZpXPazHzNaNvNguFEpP8A3F/hDSf8KzFjXXYLCI4T2r5x/I651XUtcRaw+qPRxJhBApJbF420cKi4ESS2RpT2sFY27/YTT3s3eKIgKRwQpEYuegLaKmawyNa3QkCN3Umbu47/AKdi7XXDz4Sbpa8NOMBKy39UAam3UDT9tHY8Uwu4swFhIhyuB1jMOa9qtdT1g0lWZ+mcHG6docnQNLBZed4drjC4aadtOGjMO9rWQfFio+NYbutsHFgDFx4lcKZCyxs7Mpn1GbRQegTzY9G/k37awTTyQ4UmT9AjD4qWa2RJljNgsQByqNVUBQoJfOqgZbh9o48yvmsFAAVEGioiiyIo7AKtSUntDjfQBUrawU4FtSUP3Wjlh2zCMUHE3HtKXNyWcELZr9IHOp8CK3ysV3ozSYbC46MXnwkscD21LjNnw57SQwy/tVpEbYjFgSRyCKFwGUXOaxAuCEysCDcfWC1tVpV8ZjeWHgm4pBIwPHFWN5+isMv2osRA3eVkkWCQewrK3gKzYRhJsREOVzb/AG3I/lvTXvRu1lwxhilPGxLxrxHCqEEROId/o0DWAi5kk8taXdsTIZoZA6vI6BcQUBCFyCrMMyg9LRiLczTdLch7bcPJZOMMDowb6hUqNbL28FRFZnR4i3ClQByoe2eN0aweMkA2uCCAQQQKDrGSbAEnsAvV2DYMzfYt72n96o+1tVz9I6dj80IJPZdGMbvUbqxk47r0kAj4EKNawcqWZ5HHVc5QdQL60sM1ySdSdSe2mDD7oMfXf4KL+Z/pRXC7oxj7Jb3j+QsKCHsbstSWlrawgy2HrvSLhkzYmMdS3c/AX/pR8UW2zgVhyqqqtwToAOsAf8qFCuMxubpKi3IL6T/GqL2WjsdSST9EShi/RyjuwWWTo4dLZmuRbiFRyRASxv2W5kXc9mxRrEixEGMKMhBzZh97MOZJuSesk0q4TZsc+Lw2IkW8rRYlGOY2ZUCIOjfRvpG1W3XV/E4GbCsZILuhJLrYs3eWUaye+v0vaJuVdBQxRxQjo9jrrvqsytlkkmPSbjTTqRfbG0lw0Es7co1Zz3kDoj2k5R4Vnvo/9IkWRkxjrE0UccaEKbMkecnlfp9LXlew767757Tk2g64CD6MLaXGOTmWIKdELLzsdbcycosCGtUj3VwUgGGWLJcZUnN+MH+y7EHLYm10tax7daJNUxxOa1x1KFFTSTAuYNAju6O9kePlCIjqIjLiGLWszNIRHYAk6cRjr1qKcZ8IHDB+krKVZTyIIsR/nfWX+iCIx4zFwuLOiBWFgACkgVgAO/r67g9ZrVMRiUQXdlT3mC/M0yEAIFg9pzrnhaISGAhDI0wjzgqGjcgqTcqQCetlas33mRuM+fKOnoFbOACv3rC+q9lPO251aaUoQyvhYiSpuCUxbqpuNPtOPhSBtdLSN3gH+ID8zQoqvJWNgtuL38Vs4fT3b019jayHU97v72ABSGRZhGsUiysUjmVL8JhIA2SQAkHMLEHuFkuDBu/qqzewE/Kr8O7mIblGR7xC/M1tzBjhZxTdU2J7csht3pt2zvna7Z4zIoPCSEmRI2IsZXkZVDsASFVVsLkknSydjNoPM2eRrkALyA0F7CygDrPjRODcyY+syL8SfkKIRbjD7TsfYLfO9Aa+GPYpSOWlgGjrnnulYGrOExzxNnjdkYaXU2PeKccPuXEPss3tJ/K1E8Puug5Rr4X+deOqmclV+IxbAEpFxO3sTiBkeSSQHq6j8BXKPYszco2+PR+dahFsI9lqtR7AoPtdvhCX/wDRI0YwD13LMId1Jm55V9pv8gaPf6VP99fP+lPcewhXb/RloTqh7t0tJWyP3t4IpUqVKAk18Ipe2nscM2YKLnrtryA5+wDwpir4VqL0EjZLMOwj11fh2IBRcCvtReKpHs5R1V3WEDqrpUqKJK9JsloUHe7f/GU//pWRtW/bZwAlWzKGHYQD86U59zoj+qT4C3yrWpK9kEeQhZFXh755M4cFmmB2g8L50NjYggi6sDzVgdCp7KIjb8YUKMP0RyjfETPAPZCXyZexTcCm2XcaE/qyPYzf1qpLuDH1cQfEH5imH1lJKbvafXYUGOkq4RZjhb1zCUMZtuaUvnkchyCy3IU25dHlYaWqlTlJuCOqRh7VB/pVWTcR+qQfFSPkTTTK+mAsDbuP2Sj6GpJuRfvCC7M2zLh83CbLmy30DeqSVOoNjrzFOey95Bq8Lw2k6cmHlcwlJD9Y0UhUqVY9IqRzJNxcil59yphyKH4kflVd91MQPsA+xh+Zoc3stRrmAPNGgdV02mQkcvsje8e3SQ5dojKVMUccTGRYUexmZpLANI2VVsB0QO80ng+WtXn2BOP1TfDX5VxbZ0g5xuP2T/SmKZsMTcrXA94SlW+aZ+Z7SO4ozubFmnY9iHzZf71pWC2LcXpC3CgOeQkW9QfzH+la1gl6IrCxE3nPVbyW5hrctOO/zVOHYyiraYFR1VZr4aQWis13zmBxLAclCr5Zj/OfCgNaLtvYyyG5QE9ttfHnS7PuyOq4/wA765yswuaWR0jSDddNR4rBFE2NwIsheDxpAQB+G8bF4nK5lBYZZEkUEExsOdtQQCOVFZtvswPEliVfuwcQyP3Z5FURjtIBbsIOtUJd32HI+ItVSTZkg+zf2a1GTV1NH0eS9uO9vBEdHQVMnSZ7E8L2v4rkiQxRtHhozGsjmWS5zEn7KA88i6kX+9XNTY3HMcq+tGRzBHt0r5asaeaSV+aTdbMEUcTMsY0Vz/RpF2k+NRlWDExxRSEMCytMqrmyjkBIsepI9frsbNMG6UK8zIx6zm4RPt4IQn43pTwOKCFgyh43UpIhNsytz17aJ/6oeHkGMlCculCGxAHYJswW/VnKluu5OtdVSYnFKz/oQD1rl6rDJY3/APMEgqq+EU404kzBcPkfBiMhnMiR+u4e55TFrX/7fPWhhUVZxmIDEZVyooCRqOSquij/ADrJrhXP4hW+0Se7sNjxW9QUns8ep1O/JHdgYXMvtPy0/rTPBsLShu7WHsF9l/HWnOMaV1VKzo4WN6guQrJOkne7rKFR7DFWE2Uo6qv1KYSqrrglHVXQQDsrpUqKL4EFfbVKlRRSpUqVFFKlSpUUUqVKlRRSpUqVFFKlSpUUXwivJiHZXupUUXI4cdleTg17K71KiiqNs9eyubbKXsq/UqKIY2xlrk2wxRipUUQF9giuTbBpiryaiiAYbYxDXo9ClhaoK9ioovtSpUqKLyUBrm+FU9VdqlRRUZNlqeqqkuwwaM1DUUSzNsChuI3aH3R8NPlTo9Vpao+Nr9HAHtV2SPZqwkdiQ5t2+y486pS7DcciD5U9Yihs9JSYbTP/AM27NPwn48Uqmf6v26/lJsmAcc1Pw1+Vc0iJYDtIHnTTLVHFesnvCs+XB42+81x7/QWjDjMjzlc0cdR6KZtgQ0xigewuVHK6Bc4pUqVKiilSpUqKKVKlSoopUqVKii//2Q=="/>
          <p:cNvSpPr>
            <a:spLocks noChangeAspect="1" noChangeArrowheads="1"/>
          </p:cNvSpPr>
          <p:nvPr/>
        </p:nvSpPr>
        <p:spPr bwMode="auto">
          <a:xfrm>
            <a:off x="0" y="-706438"/>
            <a:ext cx="3133725" cy="14573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2"/>
          <a:stretch>
            <a:fillRect/>
          </a:stretch>
        </p:blipFill>
        <p:spPr>
          <a:xfrm>
            <a:off x="3635896" y="4725144"/>
            <a:ext cx="2021210" cy="20212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a:t>What is phonics?</a:t>
            </a:r>
          </a:p>
        </p:txBody>
      </p:sp>
      <p:sp>
        <p:nvSpPr>
          <p:cNvPr id="37891" name="Rectangle 3"/>
          <p:cNvSpPr>
            <a:spLocks noGrp="1" noChangeArrowheads="1"/>
          </p:cNvSpPr>
          <p:nvPr>
            <p:ph type="body" idx="1"/>
          </p:nvPr>
        </p:nvSpPr>
        <p:spPr>
          <a:xfrm>
            <a:off x="395536" y="1340768"/>
            <a:ext cx="8280920" cy="5328592"/>
          </a:xfrm>
        </p:spPr>
        <p:txBody>
          <a:bodyPr/>
          <a:lstStyle/>
          <a:p>
            <a:r>
              <a:rPr lang="en-GB" sz="2800" dirty="0">
                <a:effectLst/>
              </a:rPr>
              <a:t>Phonics is a way of teaching children to read quickly and skilfully. They are taught how to: </a:t>
            </a:r>
          </a:p>
          <a:p>
            <a:pPr lvl="1"/>
            <a:r>
              <a:rPr lang="en-GB" sz="2400" dirty="0">
                <a:effectLst/>
              </a:rPr>
              <a:t>recognise the sounds that each individual letter makes; </a:t>
            </a:r>
          </a:p>
          <a:p>
            <a:pPr lvl="1"/>
            <a:r>
              <a:rPr lang="en-GB" sz="2400" dirty="0">
                <a:effectLst/>
              </a:rPr>
              <a:t>identify the sounds that different combinations of letters make - such as ‘</a:t>
            </a:r>
            <a:r>
              <a:rPr lang="en-GB" sz="2400" i="1" dirty="0" err="1">
                <a:effectLst/>
              </a:rPr>
              <a:t>sh</a:t>
            </a:r>
            <a:r>
              <a:rPr lang="en-GB" sz="2400" i="1" dirty="0">
                <a:effectLst/>
              </a:rPr>
              <a:t>’ </a:t>
            </a:r>
            <a:r>
              <a:rPr lang="en-GB" sz="2400" dirty="0">
                <a:effectLst/>
              </a:rPr>
              <a:t>or ‘</a:t>
            </a:r>
            <a:r>
              <a:rPr lang="en-GB" sz="2400" i="1" dirty="0" err="1">
                <a:effectLst/>
              </a:rPr>
              <a:t>oo</a:t>
            </a:r>
            <a:r>
              <a:rPr lang="en-GB" sz="2400" i="1" dirty="0">
                <a:effectLst/>
              </a:rPr>
              <a:t>’; </a:t>
            </a:r>
            <a:r>
              <a:rPr lang="en-GB" sz="2400" dirty="0">
                <a:effectLst/>
              </a:rPr>
              <a:t>and </a:t>
            </a:r>
          </a:p>
          <a:p>
            <a:pPr lvl="1"/>
            <a:r>
              <a:rPr lang="en-GB" sz="2400" dirty="0">
                <a:effectLst/>
              </a:rPr>
              <a:t>blend these sounds together from left to right to make a word. </a:t>
            </a:r>
          </a:p>
          <a:p>
            <a:r>
              <a:rPr lang="en-GB" sz="2800" dirty="0">
                <a:effectLst/>
              </a:rPr>
              <a:t>Children can then use this knowledge to </a:t>
            </a:r>
            <a:r>
              <a:rPr lang="en-GB" sz="2800" dirty="0" smtClean="0">
                <a:effectLst/>
              </a:rPr>
              <a:t>‘blend’ the sounds in to a word.</a:t>
            </a:r>
          </a:p>
          <a:p>
            <a:r>
              <a:rPr lang="en-GB" sz="2800" dirty="0" smtClean="0">
                <a:effectLst/>
              </a:rPr>
              <a:t>This </a:t>
            </a:r>
            <a:r>
              <a:rPr lang="en-GB" sz="2800" dirty="0">
                <a:effectLst/>
              </a:rPr>
              <a:t>is the first important step in learning to read.</a:t>
            </a:r>
            <a:r>
              <a:rPr lang="en-GB" sz="2800" dirty="0"/>
              <a:t> </a:t>
            </a:r>
          </a:p>
        </p:txBody>
      </p:sp>
      <p:pic>
        <p:nvPicPr>
          <p:cNvPr id="20482" name="Picture 2" descr="http://t2.gstatic.com/images?q=tbn:ANd9GcQp_7MowgTGwgYnf14B21HvtptbyrxlGhr2yV8bCUrl9RXHdoYcvw"/>
          <p:cNvPicPr>
            <a:picLocks noChangeAspect="1" noChangeArrowheads="1"/>
          </p:cNvPicPr>
          <p:nvPr/>
        </p:nvPicPr>
        <p:blipFill>
          <a:blip r:embed="rId2" cstate="print"/>
          <a:srcRect/>
          <a:stretch>
            <a:fillRect/>
          </a:stretch>
        </p:blipFill>
        <p:spPr bwMode="auto">
          <a:xfrm>
            <a:off x="7164288" y="188640"/>
            <a:ext cx="1512168" cy="132314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528" y="535569"/>
            <a:ext cx="3759756" cy="2819817"/>
          </a:xfrm>
          <a:prstGeom prst="rect">
            <a:avLst/>
          </a:prstGeom>
        </p:spPr>
      </p:pic>
      <p:pic>
        <p:nvPicPr>
          <p:cNvPr id="5" name="Picture 4"/>
          <p:cNvPicPr>
            <a:picLocks noChangeAspect="1"/>
          </p:cNvPicPr>
          <p:nvPr/>
        </p:nvPicPr>
        <p:blipFill>
          <a:blip r:embed="rId3"/>
          <a:stretch>
            <a:fillRect/>
          </a:stretch>
        </p:blipFill>
        <p:spPr>
          <a:xfrm>
            <a:off x="4427984" y="535569"/>
            <a:ext cx="4248064" cy="2832928"/>
          </a:xfrm>
          <a:prstGeom prst="rect">
            <a:avLst/>
          </a:prstGeom>
        </p:spPr>
      </p:pic>
      <p:pic>
        <p:nvPicPr>
          <p:cNvPr id="6" name="Picture 5"/>
          <p:cNvPicPr>
            <a:picLocks noChangeAspect="1"/>
          </p:cNvPicPr>
          <p:nvPr/>
        </p:nvPicPr>
        <p:blipFill>
          <a:blip r:embed="rId4"/>
          <a:stretch>
            <a:fillRect/>
          </a:stretch>
        </p:blipFill>
        <p:spPr>
          <a:xfrm>
            <a:off x="2231740" y="3645024"/>
            <a:ext cx="4392488" cy="2788140"/>
          </a:xfrm>
          <a:prstGeom prst="rect">
            <a:avLst/>
          </a:prstGeom>
        </p:spPr>
      </p:pic>
    </p:spTree>
    <p:extLst>
      <p:ext uri="{BB962C8B-B14F-4D97-AF65-F5344CB8AC3E}">
        <p14:creationId xmlns:p14="http://schemas.microsoft.com/office/powerpoint/2010/main" val="129036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Resources to support at home</a:t>
            </a:r>
          </a:p>
        </p:txBody>
      </p:sp>
      <p:sp>
        <p:nvSpPr>
          <p:cNvPr id="36867" name="Rectangle 3"/>
          <p:cNvSpPr>
            <a:spLocks noGrp="1" noChangeArrowheads="1"/>
          </p:cNvSpPr>
          <p:nvPr>
            <p:ph type="body" idx="1"/>
          </p:nvPr>
        </p:nvSpPr>
        <p:spPr>
          <a:xfrm>
            <a:off x="457200" y="1196752"/>
            <a:ext cx="8229600" cy="4929411"/>
          </a:xfrm>
        </p:spPr>
        <p:txBody>
          <a:bodyPr/>
          <a:lstStyle/>
          <a:p>
            <a:pPr>
              <a:lnSpc>
                <a:spcPct val="90000"/>
              </a:lnSpc>
            </a:pPr>
            <a:r>
              <a:rPr lang="en-GB" sz="2800" dirty="0">
                <a:hlinkClick r:id="rId2"/>
              </a:rPr>
              <a:t>https://</a:t>
            </a:r>
            <a:r>
              <a:rPr lang="en-GB" sz="2800" dirty="0" smtClean="0">
                <a:hlinkClick r:id="rId2"/>
              </a:rPr>
              <a:t>www.youtube.com/watch?v=BqhXUW_v-1s</a:t>
            </a:r>
          </a:p>
          <a:p>
            <a:pPr marL="0" indent="0">
              <a:lnSpc>
                <a:spcPct val="90000"/>
              </a:lnSpc>
              <a:buNone/>
            </a:pPr>
            <a:r>
              <a:rPr lang="en-GB" sz="2800" dirty="0" smtClean="0"/>
              <a:t> Demonstrates how to articulate the phonemes.</a:t>
            </a:r>
            <a:endParaRPr lang="en-GB" sz="2800" dirty="0" smtClean="0">
              <a:hlinkClick r:id="rId2"/>
            </a:endParaRPr>
          </a:p>
          <a:p>
            <a:pPr>
              <a:lnSpc>
                <a:spcPct val="90000"/>
              </a:lnSpc>
            </a:pPr>
            <a:r>
              <a:rPr lang="en-GB" sz="2800" dirty="0" smtClean="0">
                <a:hlinkClick r:id="rId2"/>
              </a:rPr>
              <a:t>www.phonicsplay.co.uk</a:t>
            </a:r>
            <a:endParaRPr lang="en-GB" sz="2800" dirty="0"/>
          </a:p>
          <a:p>
            <a:pPr>
              <a:lnSpc>
                <a:spcPct val="90000"/>
              </a:lnSpc>
            </a:pPr>
            <a:r>
              <a:rPr lang="en-GB" sz="2800" dirty="0"/>
              <a:t>Has a variety of free phonics resources for your child to play. These games include both pseudo and real words.</a:t>
            </a:r>
          </a:p>
          <a:p>
            <a:pPr>
              <a:lnSpc>
                <a:spcPct val="90000"/>
              </a:lnSpc>
              <a:buFont typeface="Wingdings" pitchFamily="2" charset="2"/>
              <a:buNone/>
            </a:pPr>
            <a:r>
              <a:rPr lang="en-GB" sz="2800" dirty="0">
                <a:hlinkClick r:id="rId3"/>
              </a:rPr>
              <a:t>www.ictgames.com</a:t>
            </a:r>
            <a:endParaRPr lang="en-GB" sz="2800" dirty="0"/>
          </a:p>
          <a:p>
            <a:pPr>
              <a:lnSpc>
                <a:spcPct val="90000"/>
              </a:lnSpc>
            </a:pPr>
            <a:r>
              <a:rPr lang="en-GB" sz="2800" dirty="0"/>
              <a:t>The Literacy section has games for all different levels of ability.</a:t>
            </a:r>
          </a:p>
          <a:p>
            <a:pPr>
              <a:lnSpc>
                <a:spcPct val="90000"/>
              </a:lnSpc>
              <a:buFont typeface="Wingdings" pitchFamily="2" charset="2"/>
              <a:buNone/>
            </a:pPr>
            <a:r>
              <a:rPr lang="en-GB" sz="2800" dirty="0">
                <a:hlinkClick r:id="rId4"/>
              </a:rPr>
              <a:t>www.letters-and-sounds.com</a:t>
            </a:r>
            <a:endParaRPr lang="en-GB" sz="2800" dirty="0"/>
          </a:p>
          <a:p>
            <a:pPr>
              <a:lnSpc>
                <a:spcPct val="90000"/>
              </a:lnSpc>
            </a:pPr>
            <a:r>
              <a:rPr lang="en-GB" sz="2800" dirty="0"/>
              <a:t>More online resources.</a:t>
            </a:r>
          </a:p>
          <a:p>
            <a:pPr>
              <a:lnSpc>
                <a:spcPct val="90000"/>
              </a:lnSpc>
              <a:buFont typeface="Wingdings" pitchFamily="2" charset="2"/>
              <a:buNone/>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29600" cy="1350962"/>
          </a:xfrm>
        </p:spPr>
        <p:txBody>
          <a:bodyPr/>
          <a:lstStyle/>
          <a:p>
            <a:pPr eaLnBrk="1" hangingPunct="1">
              <a:defRPr/>
            </a:pPr>
            <a:r>
              <a:rPr lang="en-GB" sz="4000" dirty="0" smtClean="0"/>
              <a:t>At EP Collier</a:t>
            </a:r>
          </a:p>
        </p:txBody>
      </p:sp>
      <p:sp>
        <p:nvSpPr>
          <p:cNvPr id="25603" name="Rectangle 3"/>
          <p:cNvSpPr>
            <a:spLocks noGrp="1" noChangeArrowheads="1"/>
          </p:cNvSpPr>
          <p:nvPr>
            <p:ph type="body" idx="1"/>
          </p:nvPr>
        </p:nvSpPr>
        <p:spPr>
          <a:xfrm>
            <a:off x="467544" y="1412776"/>
            <a:ext cx="8208912" cy="5184576"/>
          </a:xfrm>
        </p:spPr>
        <p:txBody>
          <a:bodyPr/>
          <a:lstStyle/>
          <a:p>
            <a:pPr eaLnBrk="1" hangingPunct="1">
              <a:defRPr/>
            </a:pPr>
            <a:r>
              <a:rPr lang="en-GB" dirty="0" smtClean="0"/>
              <a:t>Phonics takes place every day for 20 minutes daily</a:t>
            </a:r>
          </a:p>
          <a:p>
            <a:pPr eaLnBrk="1" hangingPunct="1">
              <a:defRPr/>
            </a:pPr>
            <a:r>
              <a:rPr lang="en-GB" dirty="0" smtClean="0"/>
              <a:t>Children are grouped according to their knowledge of sounds known. </a:t>
            </a:r>
          </a:p>
          <a:p>
            <a:pPr eaLnBrk="1" hangingPunct="1">
              <a:defRPr/>
            </a:pPr>
            <a:r>
              <a:rPr lang="en-GB" dirty="0" smtClean="0"/>
              <a:t>We follow the LCP planning based on the Letters and Sound </a:t>
            </a:r>
            <a:r>
              <a:rPr lang="en-GB" dirty="0" err="1" smtClean="0"/>
              <a:t>Documment</a:t>
            </a:r>
            <a:r>
              <a:rPr lang="en-GB" dirty="0"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29600" cy="1350962"/>
          </a:xfrm>
        </p:spPr>
        <p:txBody>
          <a:bodyPr/>
          <a:lstStyle/>
          <a:p>
            <a:r>
              <a:rPr lang="en-GB" sz="4000" dirty="0"/>
              <a:t>What is the </a:t>
            </a:r>
            <a:r>
              <a:rPr lang="en-GB" sz="4000" dirty="0">
                <a:solidFill>
                  <a:srgbClr val="FF0000"/>
                </a:solidFill>
              </a:rPr>
              <a:t>Phonics </a:t>
            </a:r>
            <a:r>
              <a:rPr lang="en-GB" sz="4000" dirty="0" smtClean="0">
                <a:solidFill>
                  <a:srgbClr val="FF0000"/>
                </a:solidFill>
              </a:rPr>
              <a:t>Screening </a:t>
            </a:r>
            <a:r>
              <a:rPr lang="en-GB" sz="4000" dirty="0">
                <a:solidFill>
                  <a:srgbClr val="FF0000"/>
                </a:solidFill>
              </a:rPr>
              <a:t>C</a:t>
            </a:r>
            <a:r>
              <a:rPr lang="en-GB" sz="4000" dirty="0" smtClean="0">
                <a:solidFill>
                  <a:srgbClr val="FF0000"/>
                </a:solidFill>
              </a:rPr>
              <a:t>heck</a:t>
            </a:r>
            <a:r>
              <a:rPr lang="en-GB" sz="4000" dirty="0"/>
              <a:t>?</a:t>
            </a:r>
          </a:p>
        </p:txBody>
      </p:sp>
      <p:sp>
        <p:nvSpPr>
          <p:cNvPr id="25603" name="Rectangle 3"/>
          <p:cNvSpPr>
            <a:spLocks noGrp="1" noChangeArrowheads="1"/>
          </p:cNvSpPr>
          <p:nvPr>
            <p:ph type="body" idx="1"/>
          </p:nvPr>
        </p:nvSpPr>
        <p:spPr>
          <a:xfrm>
            <a:off x="457200" y="1600200"/>
            <a:ext cx="8291264" cy="4853136"/>
          </a:xfrm>
        </p:spPr>
        <p:txBody>
          <a:bodyPr/>
          <a:lstStyle/>
          <a:p>
            <a:r>
              <a:rPr lang="en-GB" sz="2800" dirty="0"/>
              <a:t>The </a:t>
            </a:r>
            <a:r>
              <a:rPr lang="en-GB" sz="2800" dirty="0">
                <a:solidFill>
                  <a:srgbClr val="FF0000"/>
                </a:solidFill>
              </a:rPr>
              <a:t>Phonics </a:t>
            </a:r>
            <a:r>
              <a:rPr lang="en-GB" sz="2800" dirty="0" smtClean="0">
                <a:solidFill>
                  <a:srgbClr val="FF0000"/>
                </a:solidFill>
              </a:rPr>
              <a:t>Screening </a:t>
            </a:r>
            <a:r>
              <a:rPr lang="en-GB" sz="2800" dirty="0">
                <a:solidFill>
                  <a:srgbClr val="FF0000"/>
                </a:solidFill>
              </a:rPr>
              <a:t>C</a:t>
            </a:r>
            <a:r>
              <a:rPr lang="en-GB" sz="2800" dirty="0" smtClean="0">
                <a:solidFill>
                  <a:srgbClr val="FF0000"/>
                </a:solidFill>
              </a:rPr>
              <a:t>heck </a:t>
            </a:r>
            <a:r>
              <a:rPr lang="en-GB" sz="2800" dirty="0"/>
              <a:t>is </a:t>
            </a:r>
            <a:r>
              <a:rPr lang="en-GB" sz="2800" dirty="0" smtClean="0"/>
              <a:t>a </a:t>
            </a:r>
            <a:r>
              <a:rPr lang="en-GB" sz="2800" dirty="0"/>
              <a:t>statutory </a:t>
            </a:r>
            <a:r>
              <a:rPr lang="en-GB" sz="2800" dirty="0" smtClean="0"/>
              <a:t>assessment that started in 2012.</a:t>
            </a:r>
          </a:p>
          <a:p>
            <a:r>
              <a:rPr lang="en-GB" sz="2800" dirty="0" smtClean="0"/>
              <a:t>All children </a:t>
            </a:r>
            <a:r>
              <a:rPr lang="en-GB" sz="2800" dirty="0"/>
              <a:t>in Year </a:t>
            </a:r>
            <a:r>
              <a:rPr lang="en-GB" sz="2800" dirty="0" smtClean="0"/>
              <a:t>1 must be tested.</a:t>
            </a:r>
          </a:p>
          <a:p>
            <a:r>
              <a:rPr lang="en-GB" sz="2800" dirty="0" smtClean="0"/>
              <a:t>Any Year 2 children who did not pass in the previous year will be retested.</a:t>
            </a:r>
            <a:endParaRPr lang="en-GB" sz="2800" dirty="0"/>
          </a:p>
          <a:p>
            <a:r>
              <a:rPr lang="en-GB" sz="2800" dirty="0"/>
              <a:t>The </a:t>
            </a:r>
            <a:r>
              <a:rPr lang="en-GB" sz="2800" dirty="0" smtClean="0"/>
              <a:t>Phonics </a:t>
            </a:r>
            <a:r>
              <a:rPr lang="en-GB" sz="2800" dirty="0"/>
              <a:t>S</a:t>
            </a:r>
            <a:r>
              <a:rPr lang="en-GB" sz="2800" dirty="0" smtClean="0"/>
              <a:t>creening </a:t>
            </a:r>
            <a:r>
              <a:rPr lang="en-GB" sz="2800" dirty="0"/>
              <a:t>C</a:t>
            </a:r>
            <a:r>
              <a:rPr lang="en-GB" sz="2800" dirty="0" smtClean="0"/>
              <a:t>heck </a:t>
            </a:r>
            <a:r>
              <a:rPr lang="en-GB" sz="2800" dirty="0"/>
              <a:t>will take place during </a:t>
            </a:r>
            <a:r>
              <a:rPr lang="en-GB" sz="2800" dirty="0" smtClean="0"/>
              <a:t>the week </a:t>
            </a:r>
            <a:r>
              <a:rPr lang="en-GB" sz="2800" dirty="0">
                <a:solidFill>
                  <a:srgbClr val="FF0000"/>
                </a:solidFill>
              </a:rPr>
              <a:t>Monday 11 June to</a:t>
            </a:r>
          </a:p>
          <a:p>
            <a:r>
              <a:rPr lang="en-GB" sz="2800" dirty="0">
                <a:solidFill>
                  <a:srgbClr val="FF0000"/>
                </a:solidFill>
              </a:rPr>
              <a:t>Friday 15 June </a:t>
            </a:r>
            <a:r>
              <a:rPr lang="en-GB" sz="2800" dirty="0" smtClean="0">
                <a:solidFill>
                  <a:srgbClr val="FF0000"/>
                </a:solidFill>
              </a:rPr>
              <a:t>2018</a:t>
            </a:r>
          </a:p>
          <a:p>
            <a:r>
              <a:rPr lang="en-GB" sz="2800" dirty="0" smtClean="0"/>
              <a:t>The </a:t>
            </a:r>
            <a:r>
              <a:rPr lang="en-GB" sz="2800" dirty="0"/>
              <a:t>check is designed to confirm whether individual children have learnt phonic decoding to an appropriate standard.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Results</a:t>
            </a:r>
            <a:endParaRPr lang="en-GB" dirty="0"/>
          </a:p>
        </p:txBody>
      </p:sp>
      <p:sp>
        <p:nvSpPr>
          <p:cNvPr id="3" name="Content Placeholder 2"/>
          <p:cNvSpPr>
            <a:spLocks noGrp="1"/>
          </p:cNvSpPr>
          <p:nvPr>
            <p:ph idx="1"/>
          </p:nvPr>
        </p:nvSpPr>
        <p:spPr/>
        <p:txBody>
          <a:bodyPr/>
          <a:lstStyle/>
          <a:p>
            <a:r>
              <a:rPr lang="en-GB" dirty="0" smtClean="0"/>
              <a:t>Pass mark will not be given with the check materials.  </a:t>
            </a:r>
          </a:p>
          <a:p>
            <a:r>
              <a:rPr lang="en-GB" dirty="0" smtClean="0"/>
              <a:t>The pass mark will be available on </a:t>
            </a:r>
            <a:r>
              <a:rPr lang="en-GB" dirty="0"/>
              <a:t>Monday 25 June </a:t>
            </a:r>
            <a:r>
              <a:rPr lang="en-GB" dirty="0" smtClean="0"/>
              <a:t>2018 after the check has taken place.</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4000" dirty="0"/>
              <a:t>What the phonics screening check will look like</a:t>
            </a:r>
          </a:p>
        </p:txBody>
      </p:sp>
      <p:sp>
        <p:nvSpPr>
          <p:cNvPr id="26627" name="Rectangle 3"/>
          <p:cNvSpPr>
            <a:spLocks noGrp="1" noChangeArrowheads="1"/>
          </p:cNvSpPr>
          <p:nvPr>
            <p:ph type="body" idx="1"/>
          </p:nvPr>
        </p:nvSpPr>
        <p:spPr/>
        <p:txBody>
          <a:bodyPr/>
          <a:lstStyle/>
          <a:p>
            <a:r>
              <a:rPr lang="en-GB"/>
              <a:t>The check will include a ten page booklet with four words on each page.</a:t>
            </a:r>
          </a:p>
          <a:p>
            <a:r>
              <a:rPr lang="en-GB"/>
              <a:t>The check contains 40 words divided into two sections of 20 words.</a:t>
            </a:r>
          </a:p>
          <a:p>
            <a:r>
              <a:rPr lang="en-GB"/>
              <a:t>Each page will contain either four pseudo-words or four real words.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29600" cy="1350962"/>
          </a:xfrm>
        </p:spPr>
        <p:txBody>
          <a:bodyPr/>
          <a:lstStyle/>
          <a:p>
            <a:r>
              <a:rPr lang="en-GB" sz="4000" dirty="0"/>
              <a:t>What is the Phonics screening check?</a:t>
            </a:r>
          </a:p>
        </p:txBody>
      </p:sp>
      <p:pic>
        <p:nvPicPr>
          <p:cNvPr id="4" name="Picture 7"/>
          <p:cNvPicPr>
            <a:picLocks noChangeAspect="1" noChangeArrowheads="1"/>
          </p:cNvPicPr>
          <p:nvPr/>
        </p:nvPicPr>
        <p:blipFill>
          <a:blip r:embed="rId2" cstate="print"/>
          <a:srcRect/>
          <a:stretch>
            <a:fillRect/>
          </a:stretch>
        </p:blipFill>
        <p:spPr bwMode="auto">
          <a:xfrm>
            <a:off x="683568" y="1556792"/>
            <a:ext cx="3635114" cy="5301208"/>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4355976" y="1556793"/>
            <a:ext cx="3710074"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The two sections</a:t>
            </a:r>
          </a:p>
        </p:txBody>
      </p:sp>
      <p:sp>
        <p:nvSpPr>
          <p:cNvPr id="38915" name="Rectangle 3"/>
          <p:cNvSpPr>
            <a:spLocks noGrp="1" noChangeArrowheads="1"/>
          </p:cNvSpPr>
          <p:nvPr>
            <p:ph type="body" idx="1"/>
          </p:nvPr>
        </p:nvSpPr>
        <p:spPr/>
        <p:txBody>
          <a:bodyPr/>
          <a:lstStyle/>
          <a:p>
            <a:pPr>
              <a:lnSpc>
                <a:spcPct val="90000"/>
              </a:lnSpc>
            </a:pPr>
            <a:r>
              <a:rPr lang="en-GB" sz="2800" u="sng" dirty="0">
                <a:effectLst/>
              </a:rPr>
              <a:t>Section 1</a:t>
            </a:r>
          </a:p>
          <a:p>
            <a:pPr>
              <a:lnSpc>
                <a:spcPct val="90000"/>
              </a:lnSpc>
              <a:buFont typeface="Wingdings" pitchFamily="2" charset="2"/>
              <a:buNone/>
            </a:pPr>
            <a:r>
              <a:rPr lang="en-GB" sz="2800" dirty="0" smtClean="0">
                <a:effectLst/>
              </a:rPr>
              <a:t>•  sounds that are usually introduced first to children and are quite simple such as </a:t>
            </a:r>
            <a:r>
              <a:rPr lang="en-GB" sz="2800" dirty="0" smtClean="0">
                <a:solidFill>
                  <a:srgbClr val="FFFF00"/>
                </a:solidFill>
                <a:effectLst/>
              </a:rPr>
              <a:t>cat</a:t>
            </a:r>
            <a:r>
              <a:rPr lang="en-GB" sz="2800" dirty="0" smtClean="0">
                <a:effectLst/>
              </a:rPr>
              <a:t>, </a:t>
            </a:r>
            <a:r>
              <a:rPr lang="en-GB" sz="2800" dirty="0" smtClean="0">
                <a:solidFill>
                  <a:srgbClr val="FFFF00"/>
                </a:solidFill>
                <a:effectLst/>
              </a:rPr>
              <a:t>shin</a:t>
            </a:r>
            <a:r>
              <a:rPr lang="en-GB" sz="2800" dirty="0" smtClean="0">
                <a:effectLst/>
              </a:rPr>
              <a:t> including non sense words  like </a:t>
            </a:r>
            <a:r>
              <a:rPr lang="en-GB" sz="2800" dirty="0" err="1" smtClean="0">
                <a:solidFill>
                  <a:srgbClr val="FFFF00"/>
                </a:solidFill>
                <a:effectLst/>
              </a:rPr>
              <a:t>hild</a:t>
            </a:r>
            <a:r>
              <a:rPr lang="en-GB" sz="2800" dirty="0" smtClean="0">
                <a:effectLst/>
              </a:rPr>
              <a:t>. </a:t>
            </a:r>
            <a:endParaRPr lang="en-GB" sz="2800" dirty="0">
              <a:effectLst/>
            </a:endParaRPr>
          </a:p>
          <a:p>
            <a:pPr>
              <a:lnSpc>
                <a:spcPct val="90000"/>
              </a:lnSpc>
              <a:buFont typeface="Wingdings" pitchFamily="2" charset="2"/>
              <a:buNone/>
            </a:pPr>
            <a:endParaRPr lang="en-GB" sz="1800" dirty="0">
              <a:effectLst/>
            </a:endParaRPr>
          </a:p>
          <a:p>
            <a:pPr>
              <a:lnSpc>
                <a:spcPct val="90000"/>
              </a:lnSpc>
            </a:pPr>
            <a:r>
              <a:rPr lang="en-GB" sz="2800" u="sng" dirty="0">
                <a:effectLst/>
              </a:rPr>
              <a:t>Section 2</a:t>
            </a:r>
          </a:p>
          <a:p>
            <a:pPr>
              <a:lnSpc>
                <a:spcPct val="90000"/>
              </a:lnSpc>
              <a:buFont typeface="Wingdings" pitchFamily="2" charset="2"/>
              <a:buNone/>
            </a:pPr>
            <a:r>
              <a:rPr lang="en-GB" sz="2800" dirty="0">
                <a:effectLst/>
              </a:rPr>
              <a:t>• </a:t>
            </a:r>
            <a:r>
              <a:rPr lang="en-GB" sz="2800" dirty="0" smtClean="0">
                <a:effectLst/>
              </a:rPr>
              <a:t> sounds that are usually </a:t>
            </a:r>
            <a:r>
              <a:rPr lang="en-GB" sz="2800" dirty="0">
                <a:effectLst/>
              </a:rPr>
              <a:t>introduced </a:t>
            </a:r>
            <a:r>
              <a:rPr lang="en-GB" sz="2800" dirty="0" smtClean="0">
                <a:effectLst/>
              </a:rPr>
              <a:t>later to children and include sounds such as ‘</a:t>
            </a:r>
            <a:r>
              <a:rPr lang="en-GB" sz="2800" dirty="0" err="1" smtClean="0">
                <a:effectLst/>
              </a:rPr>
              <a:t>oo</a:t>
            </a:r>
            <a:r>
              <a:rPr lang="en-GB" sz="2800" dirty="0" smtClean="0">
                <a:effectLst/>
              </a:rPr>
              <a:t>’, ‘ay’ For example, </a:t>
            </a:r>
            <a:r>
              <a:rPr lang="en-GB" sz="2800" dirty="0" smtClean="0">
                <a:solidFill>
                  <a:srgbClr val="FFFF00"/>
                </a:solidFill>
                <a:effectLst/>
              </a:rPr>
              <a:t>book</a:t>
            </a:r>
            <a:r>
              <a:rPr lang="en-GB" sz="2800" dirty="0" smtClean="0">
                <a:effectLst/>
              </a:rPr>
              <a:t>, </a:t>
            </a:r>
            <a:r>
              <a:rPr lang="en-GB" sz="2800" dirty="0" smtClean="0">
                <a:solidFill>
                  <a:srgbClr val="FFFF00"/>
                </a:solidFill>
                <a:effectLst/>
              </a:rPr>
              <a:t>zoo</a:t>
            </a:r>
            <a:r>
              <a:rPr lang="en-GB" sz="2800" dirty="0" smtClean="0">
                <a:effectLst/>
              </a:rPr>
              <a:t>, </a:t>
            </a:r>
            <a:r>
              <a:rPr lang="en-GB" sz="2800" dirty="0" smtClean="0">
                <a:solidFill>
                  <a:srgbClr val="FFFF00"/>
                </a:solidFill>
                <a:effectLst/>
              </a:rPr>
              <a:t>portrait</a:t>
            </a:r>
            <a:r>
              <a:rPr lang="en-GB" sz="2800" dirty="0" smtClean="0">
                <a:effectLst/>
              </a:rPr>
              <a:t> and </a:t>
            </a:r>
            <a:r>
              <a:rPr lang="en-GB" sz="2800" dirty="0" err="1" smtClean="0">
                <a:solidFill>
                  <a:srgbClr val="FFFF00"/>
                </a:solidFill>
                <a:effectLst/>
              </a:rPr>
              <a:t>fape</a:t>
            </a:r>
            <a:endParaRPr lang="en-GB" sz="2800" dirty="0">
              <a:solidFill>
                <a:srgbClr val="FFFF00"/>
              </a:solidFill>
              <a:effectLst/>
            </a:endParaRPr>
          </a:p>
        </p:txBody>
      </p:sp>
      <p:pic>
        <p:nvPicPr>
          <p:cNvPr id="18434" name="Picture 2" descr="http://t3.gstatic.com/images?q=tbn:ANd9GcQP2q4oFwoDaeFQXemAB8VqxggTG3ndd8UucZFHq_0-5B4EbVk3Ag"/>
          <p:cNvPicPr>
            <a:picLocks noChangeAspect="1" noChangeArrowheads="1"/>
          </p:cNvPicPr>
          <p:nvPr/>
        </p:nvPicPr>
        <p:blipFill>
          <a:blip r:embed="rId2" cstate="print"/>
          <a:srcRect/>
          <a:stretch>
            <a:fillRect/>
          </a:stretch>
        </p:blipFill>
        <p:spPr bwMode="auto">
          <a:xfrm>
            <a:off x="6804248" y="332656"/>
            <a:ext cx="2051720" cy="145234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dirty="0"/>
              <a:t>Pseudo-words/real words</a:t>
            </a:r>
          </a:p>
        </p:txBody>
      </p:sp>
      <p:sp>
        <p:nvSpPr>
          <p:cNvPr id="27651" name="Rectangle 3"/>
          <p:cNvSpPr>
            <a:spLocks noGrp="1" noChangeArrowheads="1"/>
          </p:cNvSpPr>
          <p:nvPr>
            <p:ph type="body" idx="1"/>
          </p:nvPr>
        </p:nvSpPr>
        <p:spPr>
          <a:xfrm>
            <a:off x="395536" y="1772816"/>
            <a:ext cx="8229600" cy="3921125"/>
          </a:xfrm>
        </p:spPr>
        <p:txBody>
          <a:bodyPr/>
          <a:lstStyle/>
          <a:p>
            <a:r>
              <a:rPr lang="en-GB" dirty="0"/>
              <a:t>Pseudo words are ‘fake’ words.</a:t>
            </a:r>
          </a:p>
          <a:p>
            <a:r>
              <a:rPr lang="en-GB" dirty="0"/>
              <a:t>Each pseudo word will be accompanied by a picture of an imaginary creature. </a:t>
            </a:r>
          </a:p>
          <a:p>
            <a:r>
              <a:rPr lang="en-GB" dirty="0"/>
              <a:t>The picture is used to provide a context for the word they are being asked to decode.</a:t>
            </a:r>
          </a:p>
        </p:txBody>
      </p:sp>
      <p:pic>
        <p:nvPicPr>
          <p:cNvPr id="17412" name="Picture 4" descr="http://t0.gstatic.com/images?q=tbn:ANd9GcReEq9MH_HkkNSvbgxCXt6zrYkwNbVxTx-PULp2kWZhCNO2iFwK"/>
          <p:cNvPicPr>
            <a:picLocks noChangeAspect="1" noChangeArrowheads="1"/>
          </p:cNvPicPr>
          <p:nvPr/>
        </p:nvPicPr>
        <p:blipFill>
          <a:blip r:embed="rId2" cstate="print"/>
          <a:srcRect/>
          <a:stretch>
            <a:fillRect/>
          </a:stretch>
        </p:blipFill>
        <p:spPr bwMode="auto">
          <a:xfrm>
            <a:off x="3347864" y="4653136"/>
            <a:ext cx="2295525" cy="19907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573</TotalTime>
  <Words>1148</Words>
  <Application>Microsoft Office PowerPoint</Application>
  <PresentationFormat>On-screen Show (4:3)</PresentationFormat>
  <Paragraphs>97</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Ripple</vt:lpstr>
      <vt:lpstr>Welcome to our information talk on the   Phonics Screening Check</vt:lpstr>
      <vt:lpstr>What is phonics?</vt:lpstr>
      <vt:lpstr>At EP Collier</vt:lpstr>
      <vt:lpstr>What is the Phonics Screening Check?</vt:lpstr>
      <vt:lpstr>The Results</vt:lpstr>
      <vt:lpstr>What the phonics screening check will look like</vt:lpstr>
      <vt:lpstr>What is the Phonics screening check?</vt:lpstr>
      <vt:lpstr>The two sections</vt:lpstr>
      <vt:lpstr>Pseudo-words/real words</vt:lpstr>
      <vt:lpstr>Why pseudo words are used</vt:lpstr>
      <vt:lpstr>How long the check will take</vt:lpstr>
      <vt:lpstr>Scoring the check</vt:lpstr>
      <vt:lpstr>My child has not met the required standard</vt:lpstr>
      <vt:lpstr>What happens  to the results</vt:lpstr>
      <vt:lpstr>Last years results</vt:lpstr>
      <vt:lpstr>At EP Collier ….</vt:lpstr>
      <vt:lpstr>How you can help</vt:lpstr>
      <vt:lpstr>PowerPoint Presentation</vt:lpstr>
      <vt:lpstr>PowerPoint Presentation</vt:lpstr>
      <vt:lpstr>PowerPoint Presentation</vt:lpstr>
      <vt:lpstr>Resources to support at home</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information talk on the  Year 1 phonics screening check</dc:title>
  <dc:creator>vingram</dc:creator>
  <cp:lastModifiedBy>Amanda Walcott-Barnett</cp:lastModifiedBy>
  <cp:revision>41</cp:revision>
  <dcterms:created xsi:type="dcterms:W3CDTF">2012-05-11T08:14:52Z</dcterms:created>
  <dcterms:modified xsi:type="dcterms:W3CDTF">2018-05-10T11:49:47Z</dcterms:modified>
</cp:coreProperties>
</file>