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9" r:id="rId3"/>
    <p:sldId id="263" r:id="rId4"/>
    <p:sldId id="272" r:id="rId5"/>
    <p:sldId id="270" r:id="rId6"/>
    <p:sldId id="271" r:id="rId7"/>
    <p:sldId id="257" r:id="rId8"/>
    <p:sldId id="259" r:id="rId9"/>
    <p:sldId id="27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60" d="100"/>
          <a:sy n="60" d="100"/>
        </p:scale>
        <p:origin x="204" y="3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2/1/2018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2/1/2018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2/1/2018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2/1/2018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2/1/2018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2/1/2018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2/1/2018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2/1/2018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2/1/2018</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7808" y="242006"/>
            <a:ext cx="7091361" cy="1794933"/>
          </a:xfrm>
        </p:spPr>
        <p:txBody>
          <a:bodyPr/>
          <a:lstStyle/>
          <a:p>
            <a:r>
              <a:rPr lang="en-US" b="1" dirty="0" smtClean="0"/>
              <a:t>Science </a:t>
            </a:r>
            <a:r>
              <a:rPr lang="en-US" sz="4000" b="1" dirty="0" smtClean="0"/>
              <a:t>at EP Collier </a:t>
            </a:r>
            <a:endParaRPr lang="en-US" sz="4000" b="1" dirty="0"/>
          </a:p>
        </p:txBody>
      </p:sp>
      <p:sp>
        <p:nvSpPr>
          <p:cNvPr id="3" name="Subtitle 2"/>
          <p:cNvSpPr>
            <a:spLocks noGrp="1"/>
          </p:cNvSpPr>
          <p:nvPr>
            <p:ph type="subTitle" idx="1"/>
          </p:nvPr>
        </p:nvSpPr>
        <p:spPr>
          <a:xfrm>
            <a:off x="4222012" y="2398446"/>
            <a:ext cx="7170545" cy="4151210"/>
          </a:xfrm>
        </p:spPr>
        <p:txBody>
          <a:bodyPr>
            <a:normAutofit/>
          </a:bodyPr>
          <a:lstStyle/>
          <a:p>
            <a:r>
              <a:rPr lang="en-US" b="1" dirty="0">
                <a:solidFill>
                  <a:srgbClr val="C00000"/>
                </a:solidFill>
              </a:rPr>
              <a:t>By the end of the workshop you will:</a:t>
            </a:r>
          </a:p>
          <a:p>
            <a:endParaRPr lang="en-US" b="1" dirty="0"/>
          </a:p>
          <a:p>
            <a:r>
              <a:rPr lang="en-US" b="1" dirty="0" smtClean="0">
                <a:solidFill>
                  <a:schemeClr val="tx2">
                    <a:lumMod val="50000"/>
                    <a:lumOff val="50000"/>
                  </a:schemeClr>
                </a:solidFill>
              </a:rPr>
              <a:t>•</a:t>
            </a:r>
            <a:r>
              <a:rPr lang="en-US" b="1" dirty="0" smtClean="0">
                <a:solidFill>
                  <a:schemeClr val="tx2">
                    <a:lumMod val="65000"/>
                    <a:lumOff val="35000"/>
                  </a:schemeClr>
                </a:solidFill>
              </a:rPr>
              <a:t>Be </a:t>
            </a:r>
            <a:r>
              <a:rPr lang="en-US" b="1" dirty="0">
                <a:solidFill>
                  <a:schemeClr val="tx2">
                    <a:lumMod val="65000"/>
                    <a:lumOff val="35000"/>
                  </a:schemeClr>
                </a:solidFill>
              </a:rPr>
              <a:t>aware of the primary science National Curriculum requirements </a:t>
            </a:r>
          </a:p>
          <a:p>
            <a:endParaRPr lang="en-US" b="1" dirty="0">
              <a:solidFill>
                <a:schemeClr val="tx2">
                  <a:lumMod val="65000"/>
                  <a:lumOff val="35000"/>
                </a:schemeClr>
              </a:solidFill>
            </a:endParaRPr>
          </a:p>
          <a:p>
            <a:r>
              <a:rPr lang="en-US" b="1" dirty="0" smtClean="0">
                <a:solidFill>
                  <a:schemeClr val="tx2">
                    <a:lumMod val="65000"/>
                    <a:lumOff val="35000"/>
                  </a:schemeClr>
                </a:solidFill>
              </a:rPr>
              <a:t>•Understand </a:t>
            </a:r>
            <a:r>
              <a:rPr lang="en-US" b="1" dirty="0">
                <a:solidFill>
                  <a:schemeClr val="tx2">
                    <a:lumMod val="65000"/>
                    <a:lumOff val="35000"/>
                  </a:schemeClr>
                </a:solidFill>
              </a:rPr>
              <a:t>how we teach science at EP Collier</a:t>
            </a:r>
          </a:p>
          <a:p>
            <a:endParaRPr lang="en-US" b="1" dirty="0">
              <a:solidFill>
                <a:schemeClr val="tx2">
                  <a:lumMod val="65000"/>
                  <a:lumOff val="35000"/>
                </a:schemeClr>
              </a:solidFill>
            </a:endParaRPr>
          </a:p>
          <a:p>
            <a:r>
              <a:rPr lang="en-US" b="1" dirty="0" smtClean="0">
                <a:solidFill>
                  <a:schemeClr val="tx2">
                    <a:lumMod val="65000"/>
                    <a:lumOff val="35000"/>
                  </a:schemeClr>
                </a:solidFill>
              </a:rPr>
              <a:t>•Know </a:t>
            </a:r>
            <a:r>
              <a:rPr lang="en-US" b="1" dirty="0">
                <a:solidFill>
                  <a:schemeClr val="tx2">
                    <a:lumMod val="65000"/>
                    <a:lumOff val="35000"/>
                  </a:schemeClr>
                </a:solidFill>
              </a:rPr>
              <a:t>how to support and develop your child’s scientific knowledge and interest</a:t>
            </a:r>
          </a:p>
          <a:p>
            <a:endParaRPr lang="en-US" dirty="0">
              <a:solidFill>
                <a:schemeClr val="tx2">
                  <a:lumMod val="50000"/>
                  <a:lumOff val="50000"/>
                </a:schemeClr>
              </a:solidFill>
            </a:endParaRPr>
          </a:p>
        </p:txBody>
      </p:sp>
      <p:sp>
        <p:nvSpPr>
          <p:cNvPr id="4" name="AutoShape 7" descr="Image result for school science"/>
          <p:cNvSpPr>
            <a:spLocks noChangeAspect="1" noChangeArrowheads="1"/>
          </p:cNvSpPr>
          <p:nvPr/>
        </p:nvSpPr>
        <p:spPr bwMode="auto">
          <a:xfrm>
            <a:off x="4019550" y="5086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pic>
        <p:nvPicPr>
          <p:cNvPr id="2051" name="Picture 1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2544"/>
            <a:ext cx="3665755" cy="207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693" y="304800"/>
            <a:ext cx="9372600" cy="746760"/>
          </a:xfrm>
        </p:spPr>
        <p:txBody>
          <a:bodyPr/>
          <a:lstStyle/>
          <a:p>
            <a:r>
              <a:rPr lang="en-US" dirty="0" smtClean="0"/>
              <a:t>Supporting Your Child</a:t>
            </a:r>
            <a:endParaRPr lang="en-US" dirty="0"/>
          </a:p>
        </p:txBody>
      </p:sp>
      <p:pic>
        <p:nvPicPr>
          <p:cNvPr id="7" name="Content Placeholder 6"/>
          <p:cNvPicPr>
            <a:picLocks noGrp="1" noChangeAspect="1"/>
          </p:cNvPicPr>
          <p:nvPr>
            <p:ph sz="half" idx="2"/>
          </p:nvPr>
        </p:nvPicPr>
        <p:blipFill>
          <a:blip r:embed="rId2"/>
          <a:stretch>
            <a:fillRect/>
          </a:stretch>
        </p:blipFill>
        <p:spPr>
          <a:xfrm>
            <a:off x="1095693" y="1051560"/>
            <a:ext cx="7603096" cy="5400251"/>
          </a:xfrm>
          <a:prstGeom prst="rect">
            <a:avLst/>
          </a:prstGeom>
        </p:spPr>
      </p:pic>
    </p:spTree>
    <p:extLst>
      <p:ext uri="{BB962C8B-B14F-4D97-AF65-F5344CB8AC3E}">
        <p14:creationId xmlns:p14="http://schemas.microsoft.com/office/powerpoint/2010/main" val="955224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 y="411480"/>
            <a:ext cx="10681653" cy="5836920"/>
          </a:xfrm>
        </p:spPr>
        <p:txBody>
          <a:bodyPr/>
          <a:lstStyle/>
          <a:p>
            <a:endParaRPr lang="en-US" dirty="0"/>
          </a:p>
        </p:txBody>
      </p:sp>
      <p:pic>
        <p:nvPicPr>
          <p:cNvPr id="3" name="Picture 2"/>
          <p:cNvPicPr>
            <a:picLocks noChangeAspect="1"/>
          </p:cNvPicPr>
          <p:nvPr/>
        </p:nvPicPr>
        <p:blipFill>
          <a:blip r:embed="rId2"/>
          <a:stretch>
            <a:fillRect/>
          </a:stretch>
        </p:blipFill>
        <p:spPr>
          <a:xfrm>
            <a:off x="1337889" y="411480"/>
            <a:ext cx="9282804" cy="6700284"/>
          </a:xfrm>
          <a:prstGeom prst="rect">
            <a:avLst/>
          </a:prstGeom>
        </p:spPr>
      </p:pic>
    </p:spTree>
    <p:extLst>
      <p:ext uri="{BB962C8B-B14F-4D97-AF65-F5344CB8AC3E}">
        <p14:creationId xmlns:p14="http://schemas.microsoft.com/office/powerpoint/2010/main" val="335294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0"/>
            <a:ext cx="8033161" cy="6487908"/>
          </a:xfrm>
          <a:prstGeom prst="rect">
            <a:avLst/>
          </a:prstGeom>
        </p:spPr>
      </p:pic>
    </p:spTree>
    <p:extLst>
      <p:ext uri="{BB962C8B-B14F-4D97-AF65-F5344CB8AC3E}">
        <p14:creationId xmlns:p14="http://schemas.microsoft.com/office/powerpoint/2010/main" val="67964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960120"/>
            <a:ext cx="8657907" cy="5425440"/>
          </a:xfrm>
        </p:spPr>
        <p:txBody>
          <a:bodyPr/>
          <a:lstStyle/>
          <a:p>
            <a:pPr marL="45720" indent="0">
              <a:buNone/>
            </a:pPr>
            <a:r>
              <a:rPr lang="en-GB" sz="3200" b="1" dirty="0"/>
              <a:t>Common </a:t>
            </a:r>
            <a:r>
              <a:rPr lang="en-GB" sz="3200" b="1" dirty="0" smtClean="0"/>
              <a:t>Misconceptions</a:t>
            </a:r>
          </a:p>
          <a:p>
            <a:pPr marL="45720" indent="0">
              <a:buNone/>
            </a:pPr>
            <a:endParaRPr lang="en-GB" sz="3200" b="1" dirty="0"/>
          </a:p>
          <a:p>
            <a:pPr marL="45720" indent="0">
              <a:buNone/>
            </a:pPr>
            <a:endParaRPr lang="en-GB" sz="3200" b="1" dirty="0" smtClean="0"/>
          </a:p>
          <a:p>
            <a:pPr marL="45720" indent="0">
              <a:buNone/>
            </a:pPr>
            <a:r>
              <a:rPr lang="en-GB" sz="3200" b="1" dirty="0" smtClean="0"/>
              <a:t>Any Questions? </a:t>
            </a:r>
            <a:endParaRPr lang="en-GB" sz="3200" dirty="0"/>
          </a:p>
          <a:p>
            <a:endParaRPr lang="en-US" dirty="0"/>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914400" y="670560"/>
            <a:ext cx="10666413" cy="5044440"/>
          </a:xfrm>
        </p:spPr>
        <p:txBody>
          <a:bodyPr/>
          <a:lstStyle/>
          <a:p>
            <a:pPr marL="45720" indent="0">
              <a:buNone/>
            </a:pPr>
            <a:r>
              <a:rPr lang="en-GB" sz="3200" dirty="0" smtClean="0">
                <a:solidFill>
                  <a:srgbClr val="C00000"/>
                </a:solidFill>
              </a:rPr>
              <a:t>The National Curriculum aims for all children:</a:t>
            </a:r>
          </a:p>
          <a:p>
            <a:pPr marL="45720" indent="0">
              <a:buNone/>
            </a:pPr>
            <a:endParaRPr lang="en-GB" sz="3200" dirty="0" smtClean="0">
              <a:solidFill>
                <a:srgbClr val="C00000"/>
              </a:solidFill>
            </a:endParaRPr>
          </a:p>
          <a:p>
            <a:pPr>
              <a:buFont typeface="Wingdings" panose="05000000000000000000" pitchFamily="2" charset="2"/>
              <a:buChar char="q"/>
            </a:pPr>
            <a:r>
              <a:rPr lang="en-GB" dirty="0" smtClean="0">
                <a:solidFill>
                  <a:schemeClr val="tx2">
                    <a:lumMod val="75000"/>
                    <a:lumOff val="25000"/>
                  </a:schemeClr>
                </a:solidFill>
              </a:rPr>
              <a:t>To develop </a:t>
            </a:r>
            <a:r>
              <a:rPr lang="en-GB" b="1" dirty="0" smtClean="0">
                <a:solidFill>
                  <a:schemeClr val="tx2">
                    <a:lumMod val="75000"/>
                    <a:lumOff val="25000"/>
                  </a:schemeClr>
                </a:solidFill>
              </a:rPr>
              <a:t>scientific knowledge </a:t>
            </a:r>
            <a:r>
              <a:rPr lang="en-GB" dirty="0" smtClean="0">
                <a:solidFill>
                  <a:schemeClr val="tx2">
                    <a:lumMod val="75000"/>
                    <a:lumOff val="25000"/>
                  </a:schemeClr>
                </a:solidFill>
              </a:rPr>
              <a:t>and </a:t>
            </a:r>
            <a:r>
              <a:rPr lang="en-GB" b="1" dirty="0" smtClean="0">
                <a:solidFill>
                  <a:schemeClr val="tx2">
                    <a:lumMod val="75000"/>
                    <a:lumOff val="25000"/>
                  </a:schemeClr>
                </a:solidFill>
              </a:rPr>
              <a:t>conceptual understanding </a:t>
            </a:r>
            <a:r>
              <a:rPr lang="en-GB" dirty="0" smtClean="0">
                <a:solidFill>
                  <a:schemeClr val="tx2">
                    <a:lumMod val="75000"/>
                    <a:lumOff val="25000"/>
                  </a:schemeClr>
                </a:solidFill>
              </a:rPr>
              <a:t>through the specific disciplines of </a:t>
            </a:r>
            <a:r>
              <a:rPr lang="en-GB" b="1" dirty="0" smtClean="0">
                <a:solidFill>
                  <a:schemeClr val="tx2">
                    <a:lumMod val="75000"/>
                    <a:lumOff val="25000"/>
                  </a:schemeClr>
                </a:solidFill>
              </a:rPr>
              <a:t>chemistry, physics and biology</a:t>
            </a:r>
            <a:r>
              <a:rPr lang="en-GB" dirty="0" smtClean="0">
                <a:solidFill>
                  <a:schemeClr val="tx2">
                    <a:lumMod val="75000"/>
                    <a:lumOff val="25000"/>
                  </a:schemeClr>
                </a:solidFill>
              </a:rPr>
              <a:t>.</a:t>
            </a:r>
          </a:p>
          <a:p>
            <a:pPr>
              <a:buFont typeface="Wingdings" panose="05000000000000000000" pitchFamily="2" charset="2"/>
              <a:buChar char="q"/>
            </a:pPr>
            <a:endParaRPr lang="en-GB" dirty="0">
              <a:solidFill>
                <a:schemeClr val="tx2">
                  <a:lumMod val="75000"/>
                  <a:lumOff val="25000"/>
                </a:schemeClr>
              </a:solidFill>
            </a:endParaRPr>
          </a:p>
          <a:p>
            <a:pPr>
              <a:buFont typeface="Wingdings" panose="05000000000000000000" pitchFamily="2" charset="2"/>
              <a:buChar char="q"/>
            </a:pPr>
            <a:r>
              <a:rPr lang="en-GB" dirty="0" smtClean="0">
                <a:solidFill>
                  <a:schemeClr val="tx2">
                    <a:lumMod val="75000"/>
                    <a:lumOff val="25000"/>
                  </a:schemeClr>
                </a:solidFill>
              </a:rPr>
              <a:t>To develop understanding of the </a:t>
            </a:r>
            <a:r>
              <a:rPr lang="en-GB" b="1" dirty="0" smtClean="0">
                <a:solidFill>
                  <a:schemeClr val="tx2">
                    <a:lumMod val="75000"/>
                    <a:lumOff val="25000"/>
                  </a:schemeClr>
                </a:solidFill>
              </a:rPr>
              <a:t>nature, processes </a:t>
            </a:r>
            <a:r>
              <a:rPr lang="en-GB" dirty="0" smtClean="0">
                <a:solidFill>
                  <a:schemeClr val="tx2">
                    <a:lumMod val="75000"/>
                    <a:lumOff val="25000"/>
                  </a:schemeClr>
                </a:solidFill>
              </a:rPr>
              <a:t>and </a:t>
            </a:r>
            <a:r>
              <a:rPr lang="en-GB" b="1" dirty="0" smtClean="0">
                <a:solidFill>
                  <a:schemeClr val="tx2">
                    <a:lumMod val="75000"/>
                    <a:lumOff val="25000"/>
                  </a:schemeClr>
                </a:solidFill>
              </a:rPr>
              <a:t>methods </a:t>
            </a:r>
            <a:r>
              <a:rPr lang="en-GB" dirty="0" smtClean="0">
                <a:solidFill>
                  <a:schemeClr val="tx2">
                    <a:lumMod val="75000"/>
                    <a:lumOff val="25000"/>
                  </a:schemeClr>
                </a:solidFill>
              </a:rPr>
              <a:t>of science through questioning and enquiry.</a:t>
            </a:r>
          </a:p>
          <a:p>
            <a:pPr>
              <a:buFont typeface="Wingdings" panose="05000000000000000000" pitchFamily="2" charset="2"/>
              <a:buChar char="q"/>
            </a:pPr>
            <a:endParaRPr lang="en-GB" dirty="0">
              <a:solidFill>
                <a:schemeClr val="tx2">
                  <a:lumMod val="75000"/>
                  <a:lumOff val="25000"/>
                </a:schemeClr>
              </a:solidFill>
            </a:endParaRPr>
          </a:p>
          <a:p>
            <a:pPr>
              <a:buFont typeface="Wingdings" panose="05000000000000000000" pitchFamily="2" charset="2"/>
              <a:buChar char="q"/>
            </a:pPr>
            <a:r>
              <a:rPr lang="en-GB" dirty="0" smtClean="0">
                <a:solidFill>
                  <a:schemeClr val="tx2">
                    <a:lumMod val="75000"/>
                    <a:lumOff val="25000"/>
                  </a:schemeClr>
                </a:solidFill>
              </a:rPr>
              <a:t>To equip all children with scientific knowledge required to understand </a:t>
            </a:r>
            <a:r>
              <a:rPr lang="en-GB" b="1" dirty="0" smtClean="0">
                <a:solidFill>
                  <a:schemeClr val="tx2">
                    <a:lumMod val="75000"/>
                    <a:lumOff val="25000"/>
                  </a:schemeClr>
                </a:solidFill>
              </a:rPr>
              <a:t>uses and implications </a:t>
            </a:r>
            <a:r>
              <a:rPr lang="en-GB" dirty="0" smtClean="0">
                <a:solidFill>
                  <a:schemeClr val="tx2">
                    <a:lumMod val="75000"/>
                    <a:lumOff val="25000"/>
                  </a:schemeClr>
                </a:solidFill>
              </a:rPr>
              <a:t>of science today and for the future.</a:t>
            </a:r>
          </a:p>
          <a:p>
            <a:pPr marL="45720" indent="0">
              <a:buNone/>
            </a:pPr>
            <a:endParaRPr lang="en-GB" dirty="0">
              <a:solidFill>
                <a:schemeClr val="tx2">
                  <a:lumMod val="50000"/>
                  <a:lumOff val="50000"/>
                </a:schemeClr>
              </a:solidFill>
            </a:endParaRPr>
          </a:p>
          <a:p>
            <a:pPr marL="45720" indent="0">
              <a:buNone/>
            </a:pPr>
            <a:endParaRPr lang="en-GB" dirty="0" smtClean="0">
              <a:solidFill>
                <a:schemeClr val="tx2"/>
              </a:solidFill>
            </a:endParaRPr>
          </a:p>
          <a:p>
            <a:pPr marL="45720" indent="0">
              <a:buNone/>
            </a:pPr>
            <a:endParaRPr lang="en-GB" b="1" dirty="0">
              <a:solidFill>
                <a:schemeClr val="tx2"/>
              </a:solidFill>
            </a:endParaRPr>
          </a:p>
          <a:p>
            <a:pPr marL="45720" indent="0">
              <a:buNone/>
            </a:pPr>
            <a:endParaRPr lang="en-GB" dirty="0" smtClean="0"/>
          </a:p>
          <a:p>
            <a:pPr marL="45720" indent="0">
              <a:buNone/>
            </a:pPr>
            <a:endParaRPr lang="en-GB" dirty="0"/>
          </a:p>
        </p:txBody>
      </p:sp>
    </p:spTree>
    <p:extLst>
      <p:ext uri="{BB962C8B-B14F-4D97-AF65-F5344CB8AC3E}">
        <p14:creationId xmlns:p14="http://schemas.microsoft.com/office/powerpoint/2010/main" val="386616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1933" y="399784"/>
            <a:ext cx="9372600" cy="1200416"/>
          </a:xfrm>
        </p:spPr>
        <p:txBody>
          <a:bodyPr/>
          <a:lstStyle/>
          <a:p>
            <a:r>
              <a:rPr lang="en-US" dirty="0" smtClean="0"/>
              <a:t>Foundation Stage</a:t>
            </a:r>
            <a:endParaRPr lang="en-US" dirty="0"/>
          </a:p>
        </p:txBody>
      </p:sp>
      <p:sp>
        <p:nvSpPr>
          <p:cNvPr id="3" name="Content Placeholder 2"/>
          <p:cNvSpPr>
            <a:spLocks noGrp="1"/>
          </p:cNvSpPr>
          <p:nvPr>
            <p:ph sz="half" idx="1"/>
          </p:nvPr>
        </p:nvSpPr>
        <p:spPr>
          <a:xfrm>
            <a:off x="1324585" y="1790007"/>
            <a:ext cx="4572000" cy="4114800"/>
          </a:xfrm>
        </p:spPr>
        <p:txBody>
          <a:bodyPr>
            <a:normAutofit/>
          </a:bodyPr>
          <a:lstStyle/>
          <a:p>
            <a:pPr marL="45720" indent="0">
              <a:buNone/>
            </a:pPr>
            <a:r>
              <a:rPr lang="en-GB" dirty="0"/>
              <a:t>C</a:t>
            </a:r>
            <a:r>
              <a:rPr lang="en-GB" dirty="0" smtClean="0"/>
              <a:t>hildren </a:t>
            </a:r>
            <a:r>
              <a:rPr lang="en-GB" dirty="0"/>
              <a:t>know about similarities and differences in relation to places, objects, materials and living things. They talk about the features of their own immediate environment and how environments might vary from one another. They make observations of animals and plants and explain why some things occur, and talk about changes</a:t>
            </a:r>
            <a:r>
              <a:rPr lang="en-GB" dirty="0" smtClean="0"/>
              <a:t>.</a:t>
            </a:r>
          </a:p>
          <a:p>
            <a:pPr marL="45720" indent="0">
              <a:buNone/>
            </a:pPr>
            <a:r>
              <a:rPr lang="en-GB" dirty="0" smtClean="0"/>
              <a:t>Adults set up environments, interact with children and observe learning. Predominantly child led learning. </a:t>
            </a:r>
            <a:endParaRPr lang="en-US" dirty="0"/>
          </a:p>
        </p:txBody>
      </p:sp>
      <p:sp>
        <p:nvSpPr>
          <p:cNvPr id="7" name="AutoShape 6" descr="Image result for seas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children garde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12" descr="Image result for children wet weather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8463627" y="160337"/>
            <a:ext cx="3127664" cy="3127664"/>
          </a:xfrm>
          <a:prstGeom prst="rect">
            <a:avLst/>
          </a:prstGeom>
        </p:spPr>
      </p:pic>
      <p:pic>
        <p:nvPicPr>
          <p:cNvPr id="5" name="Picture 4"/>
          <p:cNvPicPr>
            <a:picLocks noChangeAspect="1"/>
          </p:cNvPicPr>
          <p:nvPr/>
        </p:nvPicPr>
        <p:blipFill>
          <a:blip r:embed="rId3"/>
          <a:stretch>
            <a:fillRect/>
          </a:stretch>
        </p:blipFill>
        <p:spPr>
          <a:xfrm>
            <a:off x="8790941" y="3288001"/>
            <a:ext cx="2800350" cy="1628775"/>
          </a:xfrm>
          <a:prstGeom prst="rect">
            <a:avLst/>
          </a:prstGeom>
        </p:spPr>
      </p:pic>
      <p:pic>
        <p:nvPicPr>
          <p:cNvPr id="6" name="Picture 5"/>
          <p:cNvPicPr>
            <a:picLocks noChangeAspect="1"/>
          </p:cNvPicPr>
          <p:nvPr/>
        </p:nvPicPr>
        <p:blipFill>
          <a:blip r:embed="rId4"/>
          <a:stretch>
            <a:fillRect/>
          </a:stretch>
        </p:blipFill>
        <p:spPr>
          <a:xfrm>
            <a:off x="5870419" y="1549256"/>
            <a:ext cx="2619375" cy="1743075"/>
          </a:xfrm>
          <a:prstGeom prst="rect">
            <a:avLst/>
          </a:prstGeom>
        </p:spPr>
      </p:pic>
      <p:pic>
        <p:nvPicPr>
          <p:cNvPr id="8" name="Picture 7"/>
          <p:cNvPicPr>
            <a:picLocks noChangeAspect="1"/>
          </p:cNvPicPr>
          <p:nvPr/>
        </p:nvPicPr>
        <p:blipFill>
          <a:blip r:embed="rId5"/>
          <a:stretch>
            <a:fillRect/>
          </a:stretch>
        </p:blipFill>
        <p:spPr>
          <a:xfrm>
            <a:off x="5949346" y="3288001"/>
            <a:ext cx="2853949" cy="1940686"/>
          </a:xfrm>
          <a:prstGeom prst="rect">
            <a:avLst/>
          </a:prstGeom>
        </p:spPr>
      </p:pic>
      <p:pic>
        <p:nvPicPr>
          <p:cNvPr id="10" name="Picture 9"/>
          <p:cNvPicPr>
            <a:picLocks noChangeAspect="1"/>
          </p:cNvPicPr>
          <p:nvPr/>
        </p:nvPicPr>
        <p:blipFill>
          <a:blip r:embed="rId6"/>
          <a:stretch>
            <a:fillRect/>
          </a:stretch>
        </p:blipFill>
        <p:spPr>
          <a:xfrm>
            <a:off x="8803295" y="4911176"/>
            <a:ext cx="2476500" cy="1847850"/>
          </a:xfrm>
          <a:prstGeom prst="rect">
            <a:avLst/>
          </a:prstGeom>
        </p:spPr>
      </p:pic>
    </p:spTree>
    <p:extLst>
      <p:ext uri="{BB962C8B-B14F-4D97-AF65-F5344CB8AC3E}">
        <p14:creationId xmlns:p14="http://schemas.microsoft.com/office/powerpoint/2010/main" val="17020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1933" y="399784"/>
            <a:ext cx="9372600" cy="1200416"/>
          </a:xfrm>
        </p:spPr>
        <p:txBody>
          <a:bodyPr/>
          <a:lstStyle/>
          <a:p>
            <a:r>
              <a:rPr lang="en-US" dirty="0" smtClean="0"/>
              <a:t>KS1 Years 1&amp;2</a:t>
            </a:r>
            <a:endParaRPr lang="en-US" dirty="0"/>
          </a:p>
        </p:txBody>
      </p:sp>
      <p:sp>
        <p:nvSpPr>
          <p:cNvPr id="3" name="Content Placeholder 2"/>
          <p:cNvSpPr>
            <a:spLocks noGrp="1"/>
          </p:cNvSpPr>
          <p:nvPr>
            <p:ph sz="half" idx="1"/>
          </p:nvPr>
        </p:nvSpPr>
        <p:spPr>
          <a:xfrm>
            <a:off x="1491933" y="1706880"/>
            <a:ext cx="4572000" cy="4114800"/>
          </a:xfrm>
        </p:spPr>
        <p:txBody>
          <a:bodyPr>
            <a:normAutofit/>
          </a:bodyPr>
          <a:lstStyle/>
          <a:p>
            <a:pPr marL="45720" indent="0">
              <a:buNone/>
            </a:pPr>
            <a:r>
              <a:rPr lang="en-US" sz="3200" dirty="0" smtClean="0"/>
              <a:t>Focus upon experiencing and observing phenomena. Looking more closely at natural and man-made environment. </a:t>
            </a:r>
          </a:p>
          <a:p>
            <a:pPr marL="45720" indent="0">
              <a:buNone/>
            </a:pPr>
            <a:r>
              <a:rPr lang="en-US" sz="3200" dirty="0" smtClean="0"/>
              <a:t>Be curious and ask questions .</a:t>
            </a:r>
            <a:endParaRPr lang="en-US" sz="3200" dirty="0"/>
          </a:p>
        </p:txBody>
      </p:sp>
      <p:sp>
        <p:nvSpPr>
          <p:cNvPr id="7" name="AutoShape 6" descr="Image result for seas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6729160" y="308344"/>
            <a:ext cx="3069940" cy="3206381"/>
          </a:xfrm>
          <a:prstGeom prst="rect">
            <a:avLst/>
          </a:prstGeom>
        </p:spPr>
      </p:pic>
      <p:pic>
        <p:nvPicPr>
          <p:cNvPr id="12" name="Picture 11"/>
          <p:cNvPicPr>
            <a:picLocks noChangeAspect="1"/>
          </p:cNvPicPr>
          <p:nvPr/>
        </p:nvPicPr>
        <p:blipFill>
          <a:blip r:embed="rId3"/>
          <a:stretch>
            <a:fillRect/>
          </a:stretch>
        </p:blipFill>
        <p:spPr>
          <a:xfrm>
            <a:off x="8891337" y="3367564"/>
            <a:ext cx="2501936" cy="2912920"/>
          </a:xfrm>
          <a:prstGeom prst="rect">
            <a:avLst/>
          </a:prstGeom>
        </p:spPr>
      </p:pic>
      <p:sp>
        <p:nvSpPr>
          <p:cNvPr id="13" name="AutoShape 10" descr="Image result for children garde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4"/>
          <a:stretch>
            <a:fillRect/>
          </a:stretch>
        </p:blipFill>
        <p:spPr>
          <a:xfrm>
            <a:off x="6395787" y="3367564"/>
            <a:ext cx="2495550" cy="1828800"/>
          </a:xfrm>
          <a:prstGeom prst="rect">
            <a:avLst/>
          </a:prstGeom>
        </p:spPr>
      </p:pic>
      <p:sp>
        <p:nvSpPr>
          <p:cNvPr id="15" name="AutoShape 12" descr="Image result for children wet weather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5"/>
          <a:stretch>
            <a:fillRect/>
          </a:stretch>
        </p:blipFill>
        <p:spPr>
          <a:xfrm>
            <a:off x="4451183" y="5196364"/>
            <a:ext cx="2495550" cy="1838325"/>
          </a:xfrm>
          <a:prstGeom prst="rect">
            <a:avLst/>
          </a:prstGeom>
        </p:spPr>
      </p:pic>
      <p:pic>
        <p:nvPicPr>
          <p:cNvPr id="17" name="Picture 16"/>
          <p:cNvPicPr>
            <a:picLocks noChangeAspect="1"/>
          </p:cNvPicPr>
          <p:nvPr/>
        </p:nvPicPr>
        <p:blipFill>
          <a:blip r:embed="rId6"/>
          <a:stretch>
            <a:fillRect/>
          </a:stretch>
        </p:blipFill>
        <p:spPr>
          <a:xfrm>
            <a:off x="9769406" y="1646247"/>
            <a:ext cx="2422594" cy="1721317"/>
          </a:xfrm>
          <a:prstGeom prst="rect">
            <a:avLst/>
          </a:prstGeom>
        </p:spPr>
      </p:pic>
    </p:spTree>
    <p:extLst>
      <p:ext uri="{BB962C8B-B14F-4D97-AF65-F5344CB8AC3E}">
        <p14:creationId xmlns:p14="http://schemas.microsoft.com/office/powerpoint/2010/main" val="60219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255" y="312737"/>
            <a:ext cx="9372600" cy="1200416"/>
          </a:xfrm>
        </p:spPr>
        <p:txBody>
          <a:bodyPr/>
          <a:lstStyle/>
          <a:p>
            <a:r>
              <a:rPr lang="en-US" dirty="0" smtClean="0"/>
              <a:t>Lower KS2 Years 3&amp;4</a:t>
            </a:r>
            <a:endParaRPr lang="en-US" dirty="0"/>
          </a:p>
        </p:txBody>
      </p:sp>
      <p:sp>
        <p:nvSpPr>
          <p:cNvPr id="3" name="Content Placeholder 2"/>
          <p:cNvSpPr>
            <a:spLocks noGrp="1"/>
          </p:cNvSpPr>
          <p:nvPr>
            <p:ph sz="half" idx="1"/>
          </p:nvPr>
        </p:nvSpPr>
        <p:spPr>
          <a:xfrm>
            <a:off x="789255" y="1815165"/>
            <a:ext cx="4572000" cy="4114800"/>
          </a:xfrm>
        </p:spPr>
        <p:txBody>
          <a:bodyPr>
            <a:normAutofit lnSpcReduction="10000"/>
          </a:bodyPr>
          <a:lstStyle/>
          <a:p>
            <a:pPr marL="45720" indent="0">
              <a:buNone/>
            </a:pPr>
            <a:r>
              <a:rPr lang="en-US" sz="3200" dirty="0" smtClean="0"/>
              <a:t>Focus upon enabling pupils to broaden their scientific view of the world. </a:t>
            </a:r>
          </a:p>
          <a:p>
            <a:pPr marL="45720" indent="0">
              <a:buNone/>
            </a:pPr>
            <a:r>
              <a:rPr lang="en-US" dirty="0" smtClean="0"/>
              <a:t>Exploring, talking about, testing and developing ideas, questioning </a:t>
            </a:r>
          </a:p>
          <a:p>
            <a:pPr marL="45720" indent="0">
              <a:buNone/>
            </a:pPr>
            <a:r>
              <a:rPr lang="en-US" dirty="0" smtClean="0"/>
              <a:t>Changes over time, noticing patterns, grouping, classifying, simple comparative and fair tests, develop use of scientific language and use of secondary sources of information</a:t>
            </a:r>
            <a:endParaRPr lang="en-US" dirty="0"/>
          </a:p>
        </p:txBody>
      </p:sp>
      <p:sp>
        <p:nvSpPr>
          <p:cNvPr id="7" name="AutoShape 6" descr="Image result for seas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children garde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12" descr="Image result for children wet weather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6814771" y="312737"/>
            <a:ext cx="2619375" cy="1743075"/>
          </a:xfrm>
          <a:prstGeom prst="rect">
            <a:avLst/>
          </a:prstGeom>
        </p:spPr>
      </p:pic>
      <p:pic>
        <p:nvPicPr>
          <p:cNvPr id="5" name="Picture 4"/>
          <p:cNvPicPr>
            <a:picLocks noChangeAspect="1"/>
          </p:cNvPicPr>
          <p:nvPr/>
        </p:nvPicPr>
        <p:blipFill>
          <a:blip r:embed="rId3"/>
          <a:stretch>
            <a:fillRect/>
          </a:stretch>
        </p:blipFill>
        <p:spPr>
          <a:xfrm>
            <a:off x="6895733" y="1953809"/>
            <a:ext cx="2538413" cy="2438650"/>
          </a:xfrm>
          <a:prstGeom prst="rect">
            <a:avLst/>
          </a:prstGeom>
        </p:spPr>
      </p:pic>
      <p:pic>
        <p:nvPicPr>
          <p:cNvPr id="6" name="Picture 5"/>
          <p:cNvPicPr>
            <a:picLocks noChangeAspect="1"/>
          </p:cNvPicPr>
          <p:nvPr/>
        </p:nvPicPr>
        <p:blipFill>
          <a:blip r:embed="rId4"/>
          <a:stretch>
            <a:fillRect/>
          </a:stretch>
        </p:blipFill>
        <p:spPr>
          <a:xfrm>
            <a:off x="6266130" y="4392459"/>
            <a:ext cx="3429000" cy="1333500"/>
          </a:xfrm>
          <a:prstGeom prst="rect">
            <a:avLst/>
          </a:prstGeom>
        </p:spPr>
      </p:pic>
      <p:pic>
        <p:nvPicPr>
          <p:cNvPr id="8" name="Picture 7"/>
          <p:cNvPicPr>
            <a:picLocks noChangeAspect="1"/>
          </p:cNvPicPr>
          <p:nvPr/>
        </p:nvPicPr>
        <p:blipFill>
          <a:blip r:embed="rId5"/>
          <a:stretch>
            <a:fillRect/>
          </a:stretch>
        </p:blipFill>
        <p:spPr>
          <a:xfrm>
            <a:off x="9434146" y="1815165"/>
            <a:ext cx="1743075" cy="2619375"/>
          </a:xfrm>
          <a:prstGeom prst="rect">
            <a:avLst/>
          </a:prstGeom>
        </p:spPr>
      </p:pic>
      <p:pic>
        <p:nvPicPr>
          <p:cNvPr id="10" name="Picture 9"/>
          <p:cNvPicPr>
            <a:picLocks noChangeAspect="1"/>
          </p:cNvPicPr>
          <p:nvPr/>
        </p:nvPicPr>
        <p:blipFill>
          <a:blip r:embed="rId6"/>
          <a:stretch>
            <a:fillRect/>
          </a:stretch>
        </p:blipFill>
        <p:spPr>
          <a:xfrm>
            <a:off x="9652287" y="4392459"/>
            <a:ext cx="1651801" cy="2354695"/>
          </a:xfrm>
          <a:prstGeom prst="rect">
            <a:avLst/>
          </a:prstGeom>
        </p:spPr>
      </p:pic>
    </p:spTree>
    <p:extLst>
      <p:ext uri="{BB962C8B-B14F-4D97-AF65-F5344CB8AC3E}">
        <p14:creationId xmlns:p14="http://schemas.microsoft.com/office/powerpoint/2010/main" val="328188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9270" y="312737"/>
            <a:ext cx="9372600" cy="1200416"/>
          </a:xfrm>
        </p:spPr>
        <p:txBody>
          <a:bodyPr/>
          <a:lstStyle/>
          <a:p>
            <a:r>
              <a:rPr lang="en-US" dirty="0" smtClean="0"/>
              <a:t>Upper KS2 Years 5&amp;6</a:t>
            </a:r>
            <a:endParaRPr lang="en-US" dirty="0"/>
          </a:p>
        </p:txBody>
      </p:sp>
      <p:sp>
        <p:nvSpPr>
          <p:cNvPr id="3" name="Content Placeholder 2"/>
          <p:cNvSpPr>
            <a:spLocks noGrp="1"/>
          </p:cNvSpPr>
          <p:nvPr>
            <p:ph sz="half" idx="1"/>
          </p:nvPr>
        </p:nvSpPr>
        <p:spPr>
          <a:xfrm>
            <a:off x="1138171" y="1803134"/>
            <a:ext cx="4572000" cy="4441256"/>
          </a:xfrm>
        </p:spPr>
        <p:txBody>
          <a:bodyPr>
            <a:normAutofit fontScale="85000" lnSpcReduction="20000"/>
          </a:bodyPr>
          <a:lstStyle/>
          <a:p>
            <a:pPr marL="45720" indent="0">
              <a:buNone/>
            </a:pPr>
            <a:r>
              <a:rPr lang="en-US" sz="3200" dirty="0" smtClean="0"/>
              <a:t>Focus upon enabling pupils to develop a deeper understanding of a wide range of scientific ideas.</a:t>
            </a:r>
          </a:p>
          <a:p>
            <a:pPr marL="45720" indent="0">
              <a:buNone/>
            </a:pPr>
            <a:r>
              <a:rPr lang="en-US" dirty="0" smtClean="0"/>
              <a:t>Exploring, talking about, testing and developing ideas, questioning </a:t>
            </a:r>
          </a:p>
          <a:p>
            <a:pPr marL="45720" indent="0">
              <a:buNone/>
            </a:pPr>
            <a:r>
              <a:rPr lang="en-US" dirty="0" err="1" smtClean="0"/>
              <a:t>Analysing</a:t>
            </a:r>
            <a:r>
              <a:rPr lang="en-US" dirty="0" smtClean="0"/>
              <a:t> functions, relationships and interactions more systematically. </a:t>
            </a:r>
            <a:r>
              <a:rPr lang="en-US" dirty="0" err="1" smtClean="0"/>
              <a:t>Recognise</a:t>
            </a:r>
            <a:r>
              <a:rPr lang="en-US" dirty="0" smtClean="0"/>
              <a:t> that scientific ideas change and develop over time. </a:t>
            </a:r>
          </a:p>
          <a:p>
            <a:pPr marL="45720" indent="0">
              <a:buNone/>
            </a:pPr>
            <a:r>
              <a:rPr lang="en-US" dirty="0" smtClean="0"/>
              <a:t>Select appropriate ways to try and answer questions, use different methods of scientific enquiry. Justify their answers and draw conclusions. </a:t>
            </a:r>
          </a:p>
          <a:p>
            <a:pPr marL="45720" indent="0">
              <a:buNone/>
            </a:pPr>
            <a:r>
              <a:rPr lang="en-US" dirty="0" smtClean="0"/>
              <a:t>Use a wide range of secondary sources of information. </a:t>
            </a:r>
          </a:p>
        </p:txBody>
      </p:sp>
      <p:sp>
        <p:nvSpPr>
          <p:cNvPr id="7" name="AutoShape 6" descr="Image result for seas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children garde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12" descr="Image result for children wet weather cloth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5784687" y="372783"/>
            <a:ext cx="2788312" cy="1973749"/>
          </a:xfrm>
          <a:prstGeom prst="rect">
            <a:avLst/>
          </a:prstGeom>
        </p:spPr>
      </p:pic>
      <p:pic>
        <p:nvPicPr>
          <p:cNvPr id="11" name="Picture 10"/>
          <p:cNvPicPr>
            <a:picLocks noChangeAspect="1"/>
          </p:cNvPicPr>
          <p:nvPr/>
        </p:nvPicPr>
        <p:blipFill>
          <a:blip r:embed="rId3"/>
          <a:stretch>
            <a:fillRect/>
          </a:stretch>
        </p:blipFill>
        <p:spPr>
          <a:xfrm>
            <a:off x="8572999" y="1093012"/>
            <a:ext cx="2332510" cy="1311442"/>
          </a:xfrm>
          <a:prstGeom prst="rect">
            <a:avLst/>
          </a:prstGeom>
        </p:spPr>
      </p:pic>
      <p:pic>
        <p:nvPicPr>
          <p:cNvPr id="12" name="Picture 11"/>
          <p:cNvPicPr>
            <a:picLocks noChangeAspect="1"/>
          </p:cNvPicPr>
          <p:nvPr/>
        </p:nvPicPr>
        <p:blipFill>
          <a:blip r:embed="rId4"/>
          <a:stretch>
            <a:fillRect/>
          </a:stretch>
        </p:blipFill>
        <p:spPr>
          <a:xfrm>
            <a:off x="8945092" y="2347333"/>
            <a:ext cx="2620992" cy="1915026"/>
          </a:xfrm>
          <a:prstGeom prst="rect">
            <a:avLst/>
          </a:prstGeom>
        </p:spPr>
      </p:pic>
      <p:pic>
        <p:nvPicPr>
          <p:cNvPr id="14" name="Picture 13"/>
          <p:cNvPicPr>
            <a:picLocks noChangeAspect="1"/>
          </p:cNvPicPr>
          <p:nvPr/>
        </p:nvPicPr>
        <p:blipFill>
          <a:blip r:embed="rId5"/>
          <a:stretch>
            <a:fillRect/>
          </a:stretch>
        </p:blipFill>
        <p:spPr>
          <a:xfrm>
            <a:off x="6466823" y="2347333"/>
            <a:ext cx="2478269" cy="1915026"/>
          </a:xfrm>
          <a:prstGeom prst="rect">
            <a:avLst/>
          </a:prstGeom>
        </p:spPr>
      </p:pic>
      <p:pic>
        <p:nvPicPr>
          <p:cNvPr id="17" name="Picture 16"/>
          <p:cNvPicPr>
            <a:picLocks noChangeAspect="1"/>
          </p:cNvPicPr>
          <p:nvPr/>
        </p:nvPicPr>
        <p:blipFill>
          <a:blip r:embed="rId6"/>
          <a:stretch>
            <a:fillRect/>
          </a:stretch>
        </p:blipFill>
        <p:spPr>
          <a:xfrm>
            <a:off x="7458715" y="4262359"/>
            <a:ext cx="3153155" cy="2364867"/>
          </a:xfrm>
          <a:prstGeom prst="rect">
            <a:avLst/>
          </a:prstGeom>
        </p:spPr>
      </p:pic>
      <p:pic>
        <p:nvPicPr>
          <p:cNvPr id="18" name="Picture 17"/>
          <p:cNvPicPr>
            <a:picLocks noChangeAspect="1"/>
          </p:cNvPicPr>
          <p:nvPr/>
        </p:nvPicPr>
        <p:blipFill>
          <a:blip r:embed="rId7"/>
          <a:stretch>
            <a:fillRect/>
          </a:stretch>
        </p:blipFill>
        <p:spPr>
          <a:xfrm>
            <a:off x="5657000" y="4256220"/>
            <a:ext cx="1784851" cy="2278151"/>
          </a:xfrm>
          <a:prstGeom prst="rect">
            <a:avLst/>
          </a:prstGeom>
        </p:spPr>
      </p:pic>
    </p:spTree>
    <p:extLst>
      <p:ext uri="{BB962C8B-B14F-4D97-AF65-F5344CB8AC3E}">
        <p14:creationId xmlns:p14="http://schemas.microsoft.com/office/powerpoint/2010/main" val="260920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42974319"/>
              </p:ext>
            </p:extLst>
          </p:nvPr>
        </p:nvGraphicFramePr>
        <p:xfrm>
          <a:off x="641685" y="289559"/>
          <a:ext cx="11036970" cy="6528151"/>
        </p:xfrm>
        <a:graphic>
          <a:graphicData uri="http://schemas.openxmlformats.org/drawingml/2006/table">
            <a:tbl>
              <a:tblPr firstRow="1" firstCol="1" bandRow="1"/>
              <a:tblGrid>
                <a:gridCol w="1575565"/>
                <a:gridCol w="1575565"/>
                <a:gridCol w="1577168"/>
                <a:gridCol w="1577168"/>
                <a:gridCol w="1577168"/>
                <a:gridCol w="1577168"/>
                <a:gridCol w="1577168"/>
              </a:tblGrid>
              <a:tr h="214333">
                <a:tc>
                  <a:txBody>
                    <a:bodyPr/>
                    <a:lstStyle/>
                    <a:p>
                      <a:pPr algn="ctr">
                        <a:lnSpc>
                          <a:spcPct val="107000"/>
                        </a:lnSpc>
                        <a:spcAft>
                          <a:spcPts val="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Term 6</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295">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EYFS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6">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Understanding the World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Making observations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Using the senses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Representing real life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Asking questions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Making predictions </a:t>
                      </a:r>
                    </a:p>
                    <a:p>
                      <a:pPr algn="ct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Sharing knowledge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Recognising patterns and change </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 Caring for the environment</a:t>
                      </a:r>
                    </a:p>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86943">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Our Changing World – </a:t>
                      </a:r>
                      <a:r>
                        <a:rPr lang="en-GB" sz="1200" dirty="0">
                          <a:effectLst/>
                          <a:latin typeface="Calibri" panose="020F0502020204030204" pitchFamily="34" charset="0"/>
                          <a:ea typeface="Calibri" panose="020F0502020204030204" pitchFamily="34" charset="0"/>
                          <a:cs typeface="Times New Roman" panose="02020603050405020304" pitchFamily="18" charset="0"/>
                        </a:rPr>
                        <a:t>Changes we notice across the seasons</a:t>
                      </a: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Plant Detectives </a:t>
                      </a:r>
                      <a:r>
                        <a:rPr lang="en-GB" sz="1200">
                          <a:effectLst/>
                          <a:latin typeface="Calibri" panose="020F0502020204030204" pitchFamily="34" charset="0"/>
                          <a:ea typeface="Calibri" panose="020F0502020204030204" pitchFamily="34" charset="0"/>
                          <a:cs typeface="Times New Roman" panose="02020603050405020304" pitchFamily="18" charset="0"/>
                        </a:rPr>
                        <a:t>– recognising and naming common flowering plants and trees</a:t>
                      </a: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gridSpan="2">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Everyday Materials – </a:t>
                      </a:r>
                      <a:r>
                        <a:rPr lang="en-GB" sz="1200">
                          <a:effectLst/>
                          <a:latin typeface="Calibri" panose="020F0502020204030204" pitchFamily="34" charset="0"/>
                          <a:ea typeface="Calibri" panose="020F0502020204030204" pitchFamily="34" charset="0"/>
                          <a:cs typeface="Times New Roman" panose="02020603050405020304" pitchFamily="18" charset="0"/>
                        </a:rPr>
                        <a:t>comparing and naming every day materials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en-GB"/>
                    </a:p>
                  </a:txBody>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Looking at Animals – </a:t>
                      </a:r>
                      <a:r>
                        <a:rPr lang="en-GB" sz="1200">
                          <a:effectLst/>
                          <a:latin typeface="Calibri" panose="020F0502020204030204" pitchFamily="34" charset="0"/>
                          <a:ea typeface="Calibri" panose="020F0502020204030204" pitchFamily="34" charset="0"/>
                          <a:cs typeface="Times New Roman" panose="02020603050405020304" pitchFamily="18" charset="0"/>
                        </a:rPr>
                        <a:t>naming and grouping common animals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Using Senses – </a:t>
                      </a:r>
                      <a:r>
                        <a:rPr lang="en-GB" sz="1200">
                          <a:effectLst/>
                          <a:latin typeface="Calibri" panose="020F0502020204030204" pitchFamily="34" charset="0"/>
                          <a:ea typeface="Calibri" panose="020F0502020204030204" pitchFamily="34" charset="0"/>
                          <a:cs typeface="Times New Roman" panose="02020603050405020304" pitchFamily="18" charset="0"/>
                        </a:rPr>
                        <a:t>the basic parts of the human body associated with the senses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886943">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Year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Our Changing World: Habitats-</a:t>
                      </a:r>
                      <a:r>
                        <a:rPr lang="en-GB" sz="1200" dirty="0">
                          <a:effectLst/>
                          <a:latin typeface="Calibri" panose="020F0502020204030204" pitchFamily="34" charset="0"/>
                          <a:ea typeface="Calibri" panose="020F0502020204030204" pitchFamily="34" charset="0"/>
                          <a:cs typeface="Times New Roman" panose="02020603050405020304" pitchFamily="18" charset="0"/>
                        </a:rPr>
                        <a:t> living and non-living things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Take Care –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our bodies need to be healthy</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Growing Up – </a:t>
                      </a:r>
                      <a:r>
                        <a:rPr lang="en-GB" sz="1200">
                          <a:effectLst/>
                          <a:latin typeface="Calibri" panose="020F0502020204030204" pitchFamily="34" charset="0"/>
                          <a:ea typeface="Calibri" panose="020F0502020204030204" pitchFamily="34" charset="0"/>
                          <a:cs typeface="Times New Roman" panose="02020603050405020304" pitchFamily="18" charset="0"/>
                        </a:rPr>
                        <a:t>babies to adults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Apprentice Gardener –</a:t>
                      </a:r>
                      <a:r>
                        <a:rPr lang="en-GB" sz="1200">
                          <a:effectLst/>
                          <a:latin typeface="Calibri" panose="020F0502020204030204" pitchFamily="34" charset="0"/>
                          <a:ea typeface="Calibri" panose="020F0502020204030204" pitchFamily="34" charset="0"/>
                          <a:cs typeface="Times New Roman" panose="02020603050405020304" pitchFamily="18" charset="0"/>
                        </a:rPr>
                        <a:t>growing seeds</a:t>
                      </a:r>
                      <a:r>
                        <a:rPr lang="en-GB" sz="1200" b="1">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Materials- Good Choices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Suitability of everyday materials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Materials Shaping Up –</a:t>
                      </a:r>
                      <a:r>
                        <a:rPr lang="en-GB" sz="1200">
                          <a:effectLst/>
                          <a:latin typeface="Calibri" panose="020F0502020204030204" pitchFamily="34" charset="0"/>
                          <a:ea typeface="Calibri" panose="020F0502020204030204" pitchFamily="34" charset="0"/>
                          <a:cs typeface="Times New Roman" panose="02020603050405020304" pitchFamily="18" charset="0"/>
                        </a:rPr>
                        <a:t>squashing, bending, twisting and shaping</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739117">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Year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Our Changing World – </a:t>
                      </a:r>
                      <a:r>
                        <a:rPr lang="en-GB" sz="1200">
                          <a:effectLst/>
                          <a:latin typeface="Calibri" panose="020F0502020204030204" pitchFamily="34" charset="0"/>
                          <a:ea typeface="Calibri" panose="020F0502020204030204" pitchFamily="34" charset="0"/>
                          <a:cs typeface="Times New Roman" panose="02020603050405020304" pitchFamily="18" charset="0"/>
                        </a:rPr>
                        <a:t>scientific enquiry</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Power of Forces – </a:t>
                      </a:r>
                      <a:r>
                        <a:rPr lang="en-GB" sz="1200" dirty="0">
                          <a:effectLst/>
                          <a:latin typeface="Calibri" panose="020F0502020204030204" pitchFamily="34" charset="0"/>
                          <a:ea typeface="Calibri" panose="020F0502020204030204" pitchFamily="34" charset="0"/>
                          <a:cs typeface="Times New Roman" panose="02020603050405020304" pitchFamily="18" charset="0"/>
                        </a:rPr>
                        <a:t>movement and magnets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Amazing Bodies </a:t>
                      </a:r>
                      <a:r>
                        <a:rPr lang="en-GB" sz="1200" dirty="0">
                          <a:effectLst/>
                          <a:latin typeface="Calibri" panose="020F0502020204030204" pitchFamily="34" charset="0"/>
                          <a:ea typeface="Calibri" panose="020F0502020204030204" pitchFamily="34" charset="0"/>
                          <a:cs typeface="Times New Roman" panose="02020603050405020304" pitchFamily="18" charset="0"/>
                        </a:rPr>
                        <a:t>– skeletons, muscles, nutrition</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Rock Detectives </a:t>
                      </a:r>
                      <a:r>
                        <a:rPr lang="en-GB" sz="1200">
                          <a:effectLst/>
                          <a:latin typeface="Calibri" panose="020F0502020204030204" pitchFamily="34" charset="0"/>
                          <a:ea typeface="Calibri" panose="020F0502020204030204" pitchFamily="34" charset="0"/>
                          <a:cs typeface="Times New Roman" panose="02020603050405020304" pitchFamily="18" charset="0"/>
                        </a:rPr>
                        <a:t>– rocks, soil, fossils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How Does Your Garden Grow – </a:t>
                      </a:r>
                      <a:r>
                        <a:rPr lang="en-GB" sz="1200">
                          <a:effectLst/>
                          <a:latin typeface="Calibri" panose="020F0502020204030204" pitchFamily="34" charset="0"/>
                          <a:ea typeface="Calibri" panose="020F0502020204030204" pitchFamily="34" charset="0"/>
                          <a:cs typeface="Times New Roman" panose="02020603050405020304" pitchFamily="18" charset="0"/>
                        </a:rPr>
                        <a:t>parts and functions of flowering plants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Can You See Me?- </a:t>
                      </a:r>
                      <a:r>
                        <a:rPr lang="en-GB" sz="1200">
                          <a:effectLst/>
                          <a:latin typeface="Calibri" panose="020F0502020204030204" pitchFamily="34" charset="0"/>
                          <a:ea typeface="Calibri" panose="020F0502020204030204" pitchFamily="34" charset="0"/>
                          <a:cs typeface="Times New Roman" panose="02020603050405020304" pitchFamily="18" charset="0"/>
                        </a:rPr>
                        <a:t>light</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591295">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Year 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Who am I? Our Changing World –</a:t>
                      </a:r>
                      <a:r>
                        <a:rPr lang="en-GB" sz="1200">
                          <a:effectLst/>
                          <a:latin typeface="Calibri" panose="020F0502020204030204" pitchFamily="34" charset="0"/>
                          <a:ea typeface="Calibri" panose="020F0502020204030204" pitchFamily="34" charset="0"/>
                          <a:cs typeface="Times New Roman" panose="02020603050405020304" pitchFamily="18" charset="0"/>
                        </a:rPr>
                        <a:t>classification of living things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Where does all the food go? – </a:t>
                      </a:r>
                      <a:r>
                        <a:rPr lang="en-GB" sz="1200" dirty="0">
                          <a:effectLst/>
                          <a:latin typeface="Calibri" panose="020F0502020204030204" pitchFamily="34" charset="0"/>
                          <a:ea typeface="Calibri" panose="020F0502020204030204" pitchFamily="34" charset="0"/>
                          <a:cs typeface="Times New Roman" panose="02020603050405020304" pitchFamily="18" charset="0"/>
                        </a:rPr>
                        <a:t>digestive system</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Human Impact – </a:t>
                      </a:r>
                      <a:r>
                        <a:rPr lang="en-GB" sz="1200" dirty="0">
                          <a:effectLst/>
                          <a:latin typeface="Calibri" panose="020F0502020204030204" pitchFamily="34" charset="0"/>
                          <a:ea typeface="Calibri" panose="020F0502020204030204" pitchFamily="34" charset="0"/>
                          <a:cs typeface="Times New Roman" panose="02020603050405020304" pitchFamily="18" charset="0"/>
                        </a:rPr>
                        <a:t>food chains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In a State – </a:t>
                      </a:r>
                      <a:r>
                        <a:rPr lang="en-GB" sz="1200">
                          <a:effectLst/>
                          <a:latin typeface="Calibri" panose="020F0502020204030204" pitchFamily="34" charset="0"/>
                          <a:ea typeface="Calibri" panose="020F0502020204030204" pitchFamily="34" charset="0"/>
                          <a:cs typeface="Times New Roman" panose="02020603050405020304" pitchFamily="18" charset="0"/>
                        </a:rPr>
                        <a:t>solids, liquids and gases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Switched On – </a:t>
                      </a:r>
                      <a:r>
                        <a:rPr lang="en-GB" sz="1200">
                          <a:effectLst/>
                          <a:latin typeface="Calibri" panose="020F0502020204030204" pitchFamily="34" charset="0"/>
                          <a:ea typeface="Calibri" panose="020F0502020204030204" pitchFamily="34" charset="0"/>
                          <a:cs typeface="Times New Roman" panose="02020603050405020304" pitchFamily="18" charset="0"/>
                        </a:rPr>
                        <a:t>simple circuits, electrical items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Good Vibrations - </a:t>
                      </a:r>
                      <a:r>
                        <a:rPr lang="en-GB" sz="1200">
                          <a:effectLst/>
                          <a:latin typeface="Calibri" panose="020F0502020204030204" pitchFamily="34" charset="0"/>
                          <a:ea typeface="Calibri" panose="020F0502020204030204" pitchFamily="34" charset="0"/>
                          <a:cs typeface="Times New Roman" panose="02020603050405020304" pitchFamily="18" charset="0"/>
                        </a:rPr>
                        <a:t>Sound</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886943">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Year 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Life Cycles – </a:t>
                      </a:r>
                      <a:r>
                        <a:rPr lang="en-GB" sz="1200">
                          <a:effectLst/>
                          <a:latin typeface="Calibri" panose="020F0502020204030204" pitchFamily="34" charset="0"/>
                          <a:ea typeface="Calibri" panose="020F0502020204030204" pitchFamily="34" charset="0"/>
                          <a:cs typeface="Times New Roman" panose="02020603050405020304" pitchFamily="18" charset="0"/>
                        </a:rPr>
                        <a:t>mammals, amphibians, insects and birds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Reproduction –</a:t>
                      </a:r>
                      <a:r>
                        <a:rPr lang="en-GB" sz="1200">
                          <a:effectLst/>
                          <a:latin typeface="Calibri" panose="020F0502020204030204" pitchFamily="34" charset="0"/>
                          <a:ea typeface="Calibri" panose="020F0502020204030204" pitchFamily="34" charset="0"/>
                          <a:cs typeface="Times New Roman" panose="02020603050405020304" pitchFamily="18" charset="0"/>
                        </a:rPr>
                        <a:t>some plants and animals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Earth and Beyond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sun, moon and planets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GB"/>
                    </a:p>
                  </a:txBody>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Materials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Solids, liquids and gases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Feel the Force – </a:t>
                      </a:r>
                      <a:r>
                        <a:rPr lang="en-GB" sz="1200">
                          <a:effectLst/>
                          <a:latin typeface="Calibri" panose="020F0502020204030204" pitchFamily="34" charset="0"/>
                          <a:ea typeface="Calibri" panose="020F0502020204030204" pitchFamily="34" charset="0"/>
                          <a:cs typeface="Times New Roman" panose="02020603050405020304" pitchFamily="18" charset="0"/>
                        </a:rPr>
                        <a:t>gravity, resistance and friction, levers, pulleys and gears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1330413">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Year 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Animals and Habitats - </a:t>
                      </a:r>
                      <a:r>
                        <a:rPr lang="en-GB" sz="1200" dirty="0">
                          <a:effectLst/>
                          <a:latin typeface="Calibri" panose="020F0502020204030204" pitchFamily="34" charset="0"/>
                          <a:ea typeface="Calibri" panose="020F0502020204030204" pitchFamily="34" charset="0"/>
                          <a:cs typeface="Times New Roman" panose="02020603050405020304" pitchFamily="18" charset="0"/>
                        </a:rPr>
                        <a:t>adaptation</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Micro-organisms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Classification of plants and animals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Light up Your World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light travels, how we see</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Danger! Low Voltage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components within a circuit function</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Evolution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Processes that lead to the evolution of a species</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Circulatory System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Functions of heart, blood vessels and blood. Impact of life style upon how our bodies function</a:t>
                      </a:r>
                    </a:p>
                  </a:txBody>
                  <a:tcPr marL="37403" marR="37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bl>
          </a:graphicData>
        </a:graphic>
      </p:graphicFrame>
    </p:spTree>
    <p:extLst>
      <p:ext uri="{BB962C8B-B14F-4D97-AF65-F5344CB8AC3E}">
        <p14:creationId xmlns:p14="http://schemas.microsoft.com/office/powerpoint/2010/main" val="208392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4577" y="-124691"/>
            <a:ext cx="9372600" cy="1200416"/>
          </a:xfrm>
        </p:spPr>
        <p:txBody>
          <a:bodyPr>
            <a:normAutofit/>
          </a:bodyPr>
          <a:lstStyle/>
          <a:p>
            <a:r>
              <a:rPr lang="en-US" sz="4000" dirty="0" smtClean="0"/>
              <a:t>Working Scientifically</a:t>
            </a:r>
            <a:endParaRPr lang="en-US" sz="4000" dirty="0"/>
          </a:p>
        </p:txBody>
      </p:sp>
      <p:sp>
        <p:nvSpPr>
          <p:cNvPr id="3" name="Content Placeholder 2"/>
          <p:cNvSpPr>
            <a:spLocks noGrp="1"/>
          </p:cNvSpPr>
          <p:nvPr>
            <p:ph idx="1"/>
          </p:nvPr>
        </p:nvSpPr>
        <p:spPr>
          <a:xfrm>
            <a:off x="1196831" y="1572491"/>
            <a:ext cx="9372600" cy="4114800"/>
          </a:xfrm>
        </p:spPr>
        <p:txBody>
          <a:bodyPr>
            <a:normAutofit fontScale="85000" lnSpcReduction="20000"/>
          </a:bodyPr>
          <a:lstStyle/>
          <a:p>
            <a:pPr marL="45720" indent="0">
              <a:buNone/>
            </a:pPr>
            <a:r>
              <a:rPr lang="en-GB" dirty="0" smtClean="0"/>
              <a:t>Children are taught practical scientific methods, processes and skills</a:t>
            </a:r>
          </a:p>
          <a:p>
            <a:r>
              <a:rPr lang="en-GB" dirty="0" smtClean="0"/>
              <a:t>Questioning</a:t>
            </a:r>
          </a:p>
          <a:p>
            <a:r>
              <a:rPr lang="en-GB" dirty="0" smtClean="0"/>
              <a:t>Observation</a:t>
            </a:r>
          </a:p>
          <a:p>
            <a:r>
              <a:rPr lang="en-GB" dirty="0" smtClean="0"/>
              <a:t>Testing and measuring  (repeating)</a:t>
            </a:r>
          </a:p>
          <a:p>
            <a:r>
              <a:rPr lang="en-GB" dirty="0" smtClean="0"/>
              <a:t>Identifying and classifying</a:t>
            </a:r>
          </a:p>
          <a:p>
            <a:r>
              <a:rPr lang="en-GB" dirty="0" smtClean="0"/>
              <a:t>Recording data                            </a:t>
            </a:r>
          </a:p>
          <a:p>
            <a:r>
              <a:rPr lang="en-GB" dirty="0" smtClean="0"/>
              <a:t>Comparing</a:t>
            </a:r>
          </a:p>
          <a:p>
            <a:r>
              <a:rPr lang="en-GB" dirty="0" smtClean="0"/>
              <a:t>Predicting</a:t>
            </a:r>
          </a:p>
          <a:p>
            <a:r>
              <a:rPr lang="en-GB" dirty="0" smtClean="0"/>
              <a:t>Concluding</a:t>
            </a:r>
          </a:p>
          <a:p>
            <a:r>
              <a:rPr lang="en-GB" dirty="0" smtClean="0"/>
              <a:t>Explaining</a:t>
            </a:r>
          </a:p>
        </p:txBody>
      </p:sp>
      <p:pic>
        <p:nvPicPr>
          <p:cNvPr id="4" name="Picture 3"/>
          <p:cNvPicPr>
            <a:picLocks noChangeAspect="1"/>
          </p:cNvPicPr>
          <p:nvPr/>
        </p:nvPicPr>
        <p:blipFill>
          <a:blip r:embed="rId2"/>
          <a:stretch>
            <a:fillRect/>
          </a:stretch>
        </p:blipFill>
        <p:spPr>
          <a:xfrm>
            <a:off x="5370801" y="2715491"/>
            <a:ext cx="6353298" cy="2216727"/>
          </a:xfrm>
          <a:prstGeom prst="rect">
            <a:avLst/>
          </a:prstGeom>
        </p:spPr>
      </p:pic>
    </p:spTree>
    <p:extLst>
      <p:ext uri="{BB962C8B-B14F-4D97-AF65-F5344CB8AC3E}">
        <p14:creationId xmlns:p14="http://schemas.microsoft.com/office/powerpoint/2010/main" val="196250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4577" y="-124691"/>
            <a:ext cx="9372600" cy="1200416"/>
          </a:xfrm>
        </p:spPr>
        <p:txBody>
          <a:bodyPr>
            <a:normAutofit/>
          </a:bodyPr>
          <a:lstStyle/>
          <a:p>
            <a:r>
              <a:rPr lang="en-US" sz="4000" dirty="0" smtClean="0"/>
              <a:t>Scientific Vocabulary</a:t>
            </a:r>
            <a:endParaRPr lang="en-US" sz="4000" dirty="0"/>
          </a:p>
        </p:txBody>
      </p:sp>
      <p:sp>
        <p:nvSpPr>
          <p:cNvPr id="3" name="Content Placeholder 2"/>
          <p:cNvSpPr>
            <a:spLocks noGrp="1"/>
          </p:cNvSpPr>
          <p:nvPr>
            <p:ph idx="1"/>
          </p:nvPr>
        </p:nvSpPr>
        <p:spPr>
          <a:xfrm>
            <a:off x="767341" y="5015344"/>
            <a:ext cx="4054042" cy="1711037"/>
          </a:xfrm>
        </p:spPr>
        <p:txBody>
          <a:bodyPr>
            <a:normAutofit/>
          </a:bodyPr>
          <a:lstStyle/>
          <a:p>
            <a:pPr marL="45720" indent="0">
              <a:buNone/>
            </a:pPr>
            <a:r>
              <a:rPr lang="en-GB" dirty="0" smtClean="0"/>
              <a:t>     </a:t>
            </a:r>
          </a:p>
        </p:txBody>
      </p:sp>
      <p:pic>
        <p:nvPicPr>
          <p:cNvPr id="5" name="Picture 4"/>
          <p:cNvPicPr>
            <a:picLocks noChangeAspect="1"/>
          </p:cNvPicPr>
          <p:nvPr/>
        </p:nvPicPr>
        <p:blipFill>
          <a:blip r:embed="rId2"/>
          <a:stretch>
            <a:fillRect/>
          </a:stretch>
        </p:blipFill>
        <p:spPr>
          <a:xfrm>
            <a:off x="584922" y="1225393"/>
            <a:ext cx="4943042" cy="3499007"/>
          </a:xfrm>
          <a:prstGeom prst="rect">
            <a:avLst/>
          </a:prstGeom>
        </p:spPr>
      </p:pic>
      <p:pic>
        <p:nvPicPr>
          <p:cNvPr id="6" name="Picture 5"/>
          <p:cNvPicPr>
            <a:picLocks noChangeAspect="1"/>
          </p:cNvPicPr>
          <p:nvPr/>
        </p:nvPicPr>
        <p:blipFill>
          <a:blip r:embed="rId3"/>
          <a:stretch>
            <a:fillRect/>
          </a:stretch>
        </p:blipFill>
        <p:spPr>
          <a:xfrm>
            <a:off x="6079981" y="2656609"/>
            <a:ext cx="5324475" cy="3733800"/>
          </a:xfrm>
          <a:prstGeom prst="rect">
            <a:avLst/>
          </a:prstGeom>
        </p:spPr>
      </p:pic>
    </p:spTree>
    <p:extLst>
      <p:ext uri="{BB962C8B-B14F-4D97-AF65-F5344CB8AC3E}">
        <p14:creationId xmlns:p14="http://schemas.microsoft.com/office/powerpoint/2010/main" val="1056736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1890</TotalTime>
  <Words>759</Words>
  <Application>Microsoft Office PowerPoint</Application>
  <PresentationFormat>Widescreen</PresentationFormat>
  <Paragraphs>116</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Euphemia</vt:lpstr>
      <vt:lpstr>Symbol</vt:lpstr>
      <vt:lpstr>Times New Roman</vt:lpstr>
      <vt:lpstr>Wingdings</vt:lpstr>
      <vt:lpstr>Children Playing 16x9</vt:lpstr>
      <vt:lpstr>Science at EP Collier </vt:lpstr>
      <vt:lpstr>PowerPoint Presentation</vt:lpstr>
      <vt:lpstr>Foundation Stage</vt:lpstr>
      <vt:lpstr>KS1 Years 1&amp;2</vt:lpstr>
      <vt:lpstr>Lower KS2 Years 3&amp;4</vt:lpstr>
      <vt:lpstr>Upper KS2 Years 5&amp;6</vt:lpstr>
      <vt:lpstr>PowerPoint Presentation</vt:lpstr>
      <vt:lpstr>Working Scientifically</vt:lpstr>
      <vt:lpstr>Scientific Vocabulary</vt:lpstr>
      <vt:lpstr>Supporting Your Child</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EP Collier</dc:title>
  <dc:creator>Victoria Harrall</dc:creator>
  <cp:lastModifiedBy>Victoria Harrall</cp:lastModifiedBy>
  <cp:revision>24</cp:revision>
  <dcterms:created xsi:type="dcterms:W3CDTF">2018-01-24T15:15:18Z</dcterms:created>
  <dcterms:modified xsi:type="dcterms:W3CDTF">2018-02-01T13:55:10Z</dcterms:modified>
</cp:coreProperties>
</file>