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08" r:id="rId5"/>
  </p:sldMasterIdLst>
  <p:notesMasterIdLst>
    <p:notesMasterId r:id="rId38"/>
  </p:notesMasterIdLst>
  <p:sldIdLst>
    <p:sldId id="256" r:id="rId6"/>
    <p:sldId id="282" r:id="rId7"/>
    <p:sldId id="278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1" r:id="rId16"/>
    <p:sldId id="292" r:id="rId17"/>
    <p:sldId id="266" r:id="rId18"/>
    <p:sldId id="293" r:id="rId19"/>
    <p:sldId id="294" r:id="rId20"/>
    <p:sldId id="280" r:id="rId21"/>
    <p:sldId id="257" r:id="rId22"/>
    <p:sldId id="258" r:id="rId23"/>
    <p:sldId id="259" r:id="rId24"/>
    <p:sldId id="260" r:id="rId25"/>
    <p:sldId id="261" r:id="rId26"/>
    <p:sldId id="263" r:id="rId27"/>
    <p:sldId id="267" r:id="rId28"/>
    <p:sldId id="265" r:id="rId29"/>
    <p:sldId id="264" r:id="rId30"/>
    <p:sldId id="275" r:id="rId31"/>
    <p:sldId id="276" r:id="rId32"/>
    <p:sldId id="270" r:id="rId33"/>
    <p:sldId id="277" r:id="rId34"/>
    <p:sldId id="273" r:id="rId35"/>
    <p:sldId id="279" r:id="rId36"/>
    <p:sldId id="274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C60279-06FE-BB3E-B61F-9CD58525FFF4}" v="151" dt="2025-09-29T16:44:43.9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82E70B-3B4D-41E4-8AB3-098FE7487180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E85C2CD-EAFF-403D-80F7-73B4B4295528}">
      <dgm:prSet/>
      <dgm:spPr/>
      <dgm:t>
        <a:bodyPr/>
        <a:lstStyle/>
        <a:p>
          <a:r>
            <a:rPr lang="en-US"/>
            <a:t>Endings which sound like /ʃəs/spelt –cious or–tious</a:t>
          </a:r>
        </a:p>
      </dgm:t>
    </dgm:pt>
    <dgm:pt modelId="{BB24E24C-D8E3-4900-84C3-B867D1CA073F}" type="parTrans" cxnId="{B1E7FC03-A1BD-4D3F-BE84-BA6DE85D5D60}">
      <dgm:prSet/>
      <dgm:spPr/>
      <dgm:t>
        <a:bodyPr/>
        <a:lstStyle/>
        <a:p>
          <a:endParaRPr lang="en-US"/>
        </a:p>
      </dgm:t>
    </dgm:pt>
    <dgm:pt modelId="{89DD4964-9C3B-4442-A5D6-FB1A3B1DF725}" type="sibTrans" cxnId="{B1E7FC03-A1BD-4D3F-BE84-BA6DE85D5D60}">
      <dgm:prSet/>
      <dgm:spPr/>
      <dgm:t>
        <a:bodyPr/>
        <a:lstStyle/>
        <a:p>
          <a:endParaRPr lang="en-US"/>
        </a:p>
      </dgm:t>
    </dgm:pt>
    <dgm:pt modelId="{305C4895-80E7-4FA0-B016-CBCAECF9CE71}">
      <dgm:prSet/>
      <dgm:spPr/>
      <dgm:t>
        <a:bodyPr/>
        <a:lstStyle/>
        <a:p>
          <a:r>
            <a:rPr lang="en-US"/>
            <a:t>Endings which sound like /ʃəl/</a:t>
          </a:r>
        </a:p>
      </dgm:t>
    </dgm:pt>
    <dgm:pt modelId="{650FE9C7-FDCC-4E47-A13A-1D310A4863C7}" type="parTrans" cxnId="{50374C1E-D541-4B54-B369-4B41440992C6}">
      <dgm:prSet/>
      <dgm:spPr/>
      <dgm:t>
        <a:bodyPr/>
        <a:lstStyle/>
        <a:p>
          <a:endParaRPr lang="en-US"/>
        </a:p>
      </dgm:t>
    </dgm:pt>
    <dgm:pt modelId="{645CDA12-1F22-4255-B231-DF2177B08E63}" type="sibTrans" cxnId="{50374C1E-D541-4B54-B369-4B41440992C6}">
      <dgm:prSet/>
      <dgm:spPr/>
      <dgm:t>
        <a:bodyPr/>
        <a:lstStyle/>
        <a:p>
          <a:endParaRPr lang="en-US"/>
        </a:p>
      </dgm:t>
    </dgm:pt>
    <dgm:pt modelId="{31BE0BDF-ED9E-45BB-959D-A34EC4A0F3F6}">
      <dgm:prSet/>
      <dgm:spPr/>
      <dgm:t>
        <a:bodyPr/>
        <a:lstStyle/>
        <a:p>
          <a:r>
            <a:rPr lang="en-US"/>
            <a:t>Words ending in –ant,–ance/–ancy,–ent,–ence/–ency</a:t>
          </a:r>
        </a:p>
      </dgm:t>
    </dgm:pt>
    <dgm:pt modelId="{7EDC9898-0F2E-4209-B9FC-B0D300102FE7}" type="parTrans" cxnId="{A9AEB976-126A-4CF9-A544-B6955C4BAA92}">
      <dgm:prSet/>
      <dgm:spPr/>
      <dgm:t>
        <a:bodyPr/>
        <a:lstStyle/>
        <a:p>
          <a:endParaRPr lang="en-US"/>
        </a:p>
      </dgm:t>
    </dgm:pt>
    <dgm:pt modelId="{62A81B07-1AA9-4ADA-A1CB-D92A1D8B68CC}" type="sibTrans" cxnId="{A9AEB976-126A-4CF9-A544-B6955C4BAA92}">
      <dgm:prSet/>
      <dgm:spPr/>
      <dgm:t>
        <a:bodyPr/>
        <a:lstStyle/>
        <a:p>
          <a:endParaRPr lang="en-US"/>
        </a:p>
      </dgm:t>
    </dgm:pt>
    <dgm:pt modelId="{84082FDA-4B0B-4DDD-864D-0C9ED9FAA5CD}">
      <dgm:prSet/>
      <dgm:spPr/>
      <dgm:t>
        <a:bodyPr/>
        <a:lstStyle/>
        <a:p>
          <a:r>
            <a:rPr lang="en-US"/>
            <a:t>Words ending in –able and –ible</a:t>
          </a:r>
        </a:p>
      </dgm:t>
    </dgm:pt>
    <dgm:pt modelId="{6CD59128-A450-446E-B7E3-D06E043EF9E8}" type="parTrans" cxnId="{E51008A0-808A-4106-9631-43FB2D9CDC79}">
      <dgm:prSet/>
      <dgm:spPr/>
      <dgm:t>
        <a:bodyPr/>
        <a:lstStyle/>
        <a:p>
          <a:endParaRPr lang="en-US"/>
        </a:p>
      </dgm:t>
    </dgm:pt>
    <dgm:pt modelId="{BB1D2A83-9C1C-4E26-BB02-64488406A995}" type="sibTrans" cxnId="{E51008A0-808A-4106-9631-43FB2D9CDC79}">
      <dgm:prSet/>
      <dgm:spPr/>
      <dgm:t>
        <a:bodyPr/>
        <a:lstStyle/>
        <a:p>
          <a:endParaRPr lang="en-US"/>
        </a:p>
      </dgm:t>
    </dgm:pt>
    <dgm:pt modelId="{5B7CE49C-FD83-45CD-BAA8-EAF248FBAA50}">
      <dgm:prSet/>
      <dgm:spPr/>
      <dgm:t>
        <a:bodyPr/>
        <a:lstStyle/>
        <a:p>
          <a:r>
            <a:rPr lang="en-US"/>
            <a:t>Words ending in –ably and –ibly</a:t>
          </a:r>
        </a:p>
      </dgm:t>
    </dgm:pt>
    <dgm:pt modelId="{F03026C0-B680-45B3-8732-8EB7394C5DED}" type="parTrans" cxnId="{C5CC70C2-AD17-42DF-B1A7-9D79F3FA13E1}">
      <dgm:prSet/>
      <dgm:spPr/>
      <dgm:t>
        <a:bodyPr/>
        <a:lstStyle/>
        <a:p>
          <a:endParaRPr lang="en-US"/>
        </a:p>
      </dgm:t>
    </dgm:pt>
    <dgm:pt modelId="{53233833-C3FE-4CBC-B161-57DF94991A90}" type="sibTrans" cxnId="{C5CC70C2-AD17-42DF-B1A7-9D79F3FA13E1}">
      <dgm:prSet/>
      <dgm:spPr/>
      <dgm:t>
        <a:bodyPr/>
        <a:lstStyle/>
        <a:p>
          <a:endParaRPr lang="en-US"/>
        </a:p>
      </dgm:t>
    </dgm:pt>
    <dgm:pt modelId="{D5304807-3628-4FE1-9252-BFC2637D3A09}">
      <dgm:prSet/>
      <dgm:spPr/>
      <dgm:t>
        <a:bodyPr/>
        <a:lstStyle/>
        <a:p>
          <a:r>
            <a:rPr lang="en-US"/>
            <a:t>Adding suffixes beginning with vowel letters to words ending in –fer</a:t>
          </a:r>
        </a:p>
      </dgm:t>
    </dgm:pt>
    <dgm:pt modelId="{1961D1DE-40FB-463D-8F6F-3B4FF902D746}" type="parTrans" cxnId="{BE8A95B7-3FCD-4644-8A30-44017F6020ED}">
      <dgm:prSet/>
      <dgm:spPr/>
      <dgm:t>
        <a:bodyPr/>
        <a:lstStyle/>
        <a:p>
          <a:endParaRPr lang="en-US"/>
        </a:p>
      </dgm:t>
    </dgm:pt>
    <dgm:pt modelId="{A71ECDEB-09DB-4992-B516-B600D8816E65}" type="sibTrans" cxnId="{BE8A95B7-3FCD-4644-8A30-44017F6020ED}">
      <dgm:prSet/>
      <dgm:spPr/>
      <dgm:t>
        <a:bodyPr/>
        <a:lstStyle/>
        <a:p>
          <a:endParaRPr lang="en-US"/>
        </a:p>
      </dgm:t>
    </dgm:pt>
    <dgm:pt modelId="{CBFF392C-6744-47C1-8F90-3725E88B2B92}">
      <dgm:prSet/>
      <dgm:spPr/>
      <dgm:t>
        <a:bodyPr/>
        <a:lstStyle/>
        <a:p>
          <a:r>
            <a:rPr lang="en-US"/>
            <a:t>Words with the /i:/ sound spelt ei after c</a:t>
          </a:r>
        </a:p>
      </dgm:t>
    </dgm:pt>
    <dgm:pt modelId="{61BA9D1A-3178-49E8-856B-EDFDC6FC1513}" type="parTrans" cxnId="{E6F2A626-0666-4AB7-B356-ACC1B5929B34}">
      <dgm:prSet/>
      <dgm:spPr/>
      <dgm:t>
        <a:bodyPr/>
        <a:lstStyle/>
        <a:p>
          <a:endParaRPr lang="en-US"/>
        </a:p>
      </dgm:t>
    </dgm:pt>
    <dgm:pt modelId="{A9FC2AAC-48BB-4D31-891F-EDDA3A40BD3B}" type="sibTrans" cxnId="{E6F2A626-0666-4AB7-B356-ACC1B5929B34}">
      <dgm:prSet/>
      <dgm:spPr/>
      <dgm:t>
        <a:bodyPr/>
        <a:lstStyle/>
        <a:p>
          <a:endParaRPr lang="en-US"/>
        </a:p>
      </dgm:t>
    </dgm:pt>
    <dgm:pt modelId="{606C9345-166E-44CB-AE32-6A1BB891B936}">
      <dgm:prSet/>
      <dgm:spPr/>
      <dgm:t>
        <a:bodyPr/>
        <a:lstStyle/>
        <a:p>
          <a:r>
            <a:rPr lang="en-US"/>
            <a:t>Words containing the letter-string ough</a:t>
          </a:r>
        </a:p>
      </dgm:t>
    </dgm:pt>
    <dgm:pt modelId="{47CCF2CB-8D98-4B09-92F8-7FE5FCB71282}" type="parTrans" cxnId="{DF24D2C2-101E-47B6-A3CC-30B280284CCF}">
      <dgm:prSet/>
      <dgm:spPr/>
      <dgm:t>
        <a:bodyPr/>
        <a:lstStyle/>
        <a:p>
          <a:endParaRPr lang="en-US"/>
        </a:p>
      </dgm:t>
    </dgm:pt>
    <dgm:pt modelId="{CCF18129-1A01-4368-BECA-DB719D5BAE70}" type="sibTrans" cxnId="{DF24D2C2-101E-47B6-A3CC-30B280284CCF}">
      <dgm:prSet/>
      <dgm:spPr/>
      <dgm:t>
        <a:bodyPr/>
        <a:lstStyle/>
        <a:p>
          <a:endParaRPr lang="en-US"/>
        </a:p>
      </dgm:t>
    </dgm:pt>
    <dgm:pt modelId="{0E978BFA-BBCF-436B-B546-C1246C5233C9}">
      <dgm:prSet/>
      <dgm:spPr/>
      <dgm:t>
        <a:bodyPr/>
        <a:lstStyle/>
        <a:p>
          <a:r>
            <a:rPr lang="en-US"/>
            <a:t>Words with ‘silent’ letters (i.e. letters whose presence cannot be predicted from the pronunciation of the word)</a:t>
          </a:r>
        </a:p>
      </dgm:t>
    </dgm:pt>
    <dgm:pt modelId="{2312E5F3-3B99-44F3-9B16-A751B04BE115}" type="parTrans" cxnId="{A0804297-F9B8-427B-93FC-503B1891ED96}">
      <dgm:prSet/>
      <dgm:spPr/>
      <dgm:t>
        <a:bodyPr/>
        <a:lstStyle/>
        <a:p>
          <a:endParaRPr lang="en-US"/>
        </a:p>
      </dgm:t>
    </dgm:pt>
    <dgm:pt modelId="{68F23744-7EC1-4AD4-991B-110FA1BA110C}" type="sibTrans" cxnId="{A0804297-F9B8-427B-93FC-503B1891ED96}">
      <dgm:prSet/>
      <dgm:spPr/>
      <dgm:t>
        <a:bodyPr/>
        <a:lstStyle/>
        <a:p>
          <a:endParaRPr lang="en-US"/>
        </a:p>
      </dgm:t>
    </dgm:pt>
    <dgm:pt modelId="{4C4C99DC-6881-4D7B-8DF2-337ED9AE2CC1}">
      <dgm:prSet/>
      <dgm:spPr/>
      <dgm:t>
        <a:bodyPr/>
        <a:lstStyle/>
        <a:p>
          <a:r>
            <a:rPr lang="en-US"/>
            <a:t>Homophones and other words that are often confused</a:t>
          </a:r>
        </a:p>
      </dgm:t>
    </dgm:pt>
    <dgm:pt modelId="{D48416EF-28B6-43EC-AC75-403515B296C0}" type="parTrans" cxnId="{16CBDC8A-0479-4798-8D24-16A57271B196}">
      <dgm:prSet/>
      <dgm:spPr/>
      <dgm:t>
        <a:bodyPr/>
        <a:lstStyle/>
        <a:p>
          <a:endParaRPr lang="en-US"/>
        </a:p>
      </dgm:t>
    </dgm:pt>
    <dgm:pt modelId="{E8195AE0-458C-4CD0-9A9E-AC2AF383C871}" type="sibTrans" cxnId="{16CBDC8A-0479-4798-8D24-16A57271B196}">
      <dgm:prSet/>
      <dgm:spPr/>
      <dgm:t>
        <a:bodyPr/>
        <a:lstStyle/>
        <a:p>
          <a:endParaRPr lang="en-US"/>
        </a:p>
      </dgm:t>
    </dgm:pt>
    <dgm:pt modelId="{7FF01CE0-705E-47C6-A157-73FAF00179D6}" type="pres">
      <dgm:prSet presAssocID="{DD82E70B-3B4D-41E4-8AB3-098FE7487180}" presName="diagram" presStyleCnt="0">
        <dgm:presLayoutVars>
          <dgm:dir/>
          <dgm:resizeHandles val="exact"/>
        </dgm:presLayoutVars>
      </dgm:prSet>
      <dgm:spPr/>
    </dgm:pt>
    <dgm:pt modelId="{BDF595BD-3EC2-4A97-8544-0DD39E2057B6}" type="pres">
      <dgm:prSet presAssocID="{AE85C2CD-EAFF-403D-80F7-73B4B4295528}" presName="node" presStyleLbl="node1" presStyleIdx="0" presStyleCnt="10">
        <dgm:presLayoutVars>
          <dgm:bulletEnabled val="1"/>
        </dgm:presLayoutVars>
      </dgm:prSet>
      <dgm:spPr/>
    </dgm:pt>
    <dgm:pt modelId="{95134C19-E213-41C0-B0A3-DB7725DB05C3}" type="pres">
      <dgm:prSet presAssocID="{89DD4964-9C3B-4442-A5D6-FB1A3B1DF725}" presName="sibTrans" presStyleCnt="0"/>
      <dgm:spPr/>
    </dgm:pt>
    <dgm:pt modelId="{03EB96F4-CB07-4F73-8AF8-F95C36DC147D}" type="pres">
      <dgm:prSet presAssocID="{305C4895-80E7-4FA0-B016-CBCAECF9CE71}" presName="node" presStyleLbl="node1" presStyleIdx="1" presStyleCnt="10">
        <dgm:presLayoutVars>
          <dgm:bulletEnabled val="1"/>
        </dgm:presLayoutVars>
      </dgm:prSet>
      <dgm:spPr/>
    </dgm:pt>
    <dgm:pt modelId="{7DC77F59-9D28-4EBC-BDF4-4DCFB79EAB3D}" type="pres">
      <dgm:prSet presAssocID="{645CDA12-1F22-4255-B231-DF2177B08E63}" presName="sibTrans" presStyleCnt="0"/>
      <dgm:spPr/>
    </dgm:pt>
    <dgm:pt modelId="{DE9EA94D-FA42-4354-8E0C-BFCABE815280}" type="pres">
      <dgm:prSet presAssocID="{31BE0BDF-ED9E-45BB-959D-A34EC4A0F3F6}" presName="node" presStyleLbl="node1" presStyleIdx="2" presStyleCnt="10">
        <dgm:presLayoutVars>
          <dgm:bulletEnabled val="1"/>
        </dgm:presLayoutVars>
      </dgm:prSet>
      <dgm:spPr/>
    </dgm:pt>
    <dgm:pt modelId="{51111265-4A1D-451A-B156-D7C6DA19B402}" type="pres">
      <dgm:prSet presAssocID="{62A81B07-1AA9-4ADA-A1CB-D92A1D8B68CC}" presName="sibTrans" presStyleCnt="0"/>
      <dgm:spPr/>
    </dgm:pt>
    <dgm:pt modelId="{179DAED9-D644-4724-BF36-09B5FC7A434C}" type="pres">
      <dgm:prSet presAssocID="{84082FDA-4B0B-4DDD-864D-0C9ED9FAA5CD}" presName="node" presStyleLbl="node1" presStyleIdx="3" presStyleCnt="10">
        <dgm:presLayoutVars>
          <dgm:bulletEnabled val="1"/>
        </dgm:presLayoutVars>
      </dgm:prSet>
      <dgm:spPr/>
    </dgm:pt>
    <dgm:pt modelId="{30C1CDA9-F806-4808-910D-C7D6F54017B6}" type="pres">
      <dgm:prSet presAssocID="{BB1D2A83-9C1C-4E26-BB02-64488406A995}" presName="sibTrans" presStyleCnt="0"/>
      <dgm:spPr/>
    </dgm:pt>
    <dgm:pt modelId="{9BB49F2E-0CC2-459F-B20E-E559C655C546}" type="pres">
      <dgm:prSet presAssocID="{5B7CE49C-FD83-45CD-BAA8-EAF248FBAA50}" presName="node" presStyleLbl="node1" presStyleIdx="4" presStyleCnt="10">
        <dgm:presLayoutVars>
          <dgm:bulletEnabled val="1"/>
        </dgm:presLayoutVars>
      </dgm:prSet>
      <dgm:spPr/>
    </dgm:pt>
    <dgm:pt modelId="{AF70A55A-A108-4A57-BEE5-7AF02C0AE373}" type="pres">
      <dgm:prSet presAssocID="{53233833-C3FE-4CBC-B161-57DF94991A90}" presName="sibTrans" presStyleCnt="0"/>
      <dgm:spPr/>
    </dgm:pt>
    <dgm:pt modelId="{D811CFB2-7D7D-41BE-B850-A6E8AC6A50C0}" type="pres">
      <dgm:prSet presAssocID="{D5304807-3628-4FE1-9252-BFC2637D3A09}" presName="node" presStyleLbl="node1" presStyleIdx="5" presStyleCnt="10">
        <dgm:presLayoutVars>
          <dgm:bulletEnabled val="1"/>
        </dgm:presLayoutVars>
      </dgm:prSet>
      <dgm:spPr/>
    </dgm:pt>
    <dgm:pt modelId="{402CA739-936D-481D-96C8-84C6FE3CE761}" type="pres">
      <dgm:prSet presAssocID="{A71ECDEB-09DB-4992-B516-B600D8816E65}" presName="sibTrans" presStyleCnt="0"/>
      <dgm:spPr/>
    </dgm:pt>
    <dgm:pt modelId="{8C25A149-1D2D-4A48-A006-B0D300E53FCD}" type="pres">
      <dgm:prSet presAssocID="{CBFF392C-6744-47C1-8F90-3725E88B2B92}" presName="node" presStyleLbl="node1" presStyleIdx="6" presStyleCnt="10">
        <dgm:presLayoutVars>
          <dgm:bulletEnabled val="1"/>
        </dgm:presLayoutVars>
      </dgm:prSet>
      <dgm:spPr/>
    </dgm:pt>
    <dgm:pt modelId="{5C4CDAAA-C0CE-453C-B198-796EC7B1FBCB}" type="pres">
      <dgm:prSet presAssocID="{A9FC2AAC-48BB-4D31-891F-EDDA3A40BD3B}" presName="sibTrans" presStyleCnt="0"/>
      <dgm:spPr/>
    </dgm:pt>
    <dgm:pt modelId="{0F6E6CD6-C949-48E3-B7DB-458FB9CD25AE}" type="pres">
      <dgm:prSet presAssocID="{606C9345-166E-44CB-AE32-6A1BB891B936}" presName="node" presStyleLbl="node1" presStyleIdx="7" presStyleCnt="10">
        <dgm:presLayoutVars>
          <dgm:bulletEnabled val="1"/>
        </dgm:presLayoutVars>
      </dgm:prSet>
      <dgm:spPr/>
    </dgm:pt>
    <dgm:pt modelId="{35892A36-85B3-4117-AE0E-A9FCFA271854}" type="pres">
      <dgm:prSet presAssocID="{CCF18129-1A01-4368-BECA-DB719D5BAE70}" presName="sibTrans" presStyleCnt="0"/>
      <dgm:spPr/>
    </dgm:pt>
    <dgm:pt modelId="{5966C6F4-0B1E-457E-92E7-FCBCA08A4CA6}" type="pres">
      <dgm:prSet presAssocID="{0E978BFA-BBCF-436B-B546-C1246C5233C9}" presName="node" presStyleLbl="node1" presStyleIdx="8" presStyleCnt="10">
        <dgm:presLayoutVars>
          <dgm:bulletEnabled val="1"/>
        </dgm:presLayoutVars>
      </dgm:prSet>
      <dgm:spPr/>
    </dgm:pt>
    <dgm:pt modelId="{8495CCFA-84E3-454F-B1E3-611046641905}" type="pres">
      <dgm:prSet presAssocID="{68F23744-7EC1-4AD4-991B-110FA1BA110C}" presName="sibTrans" presStyleCnt="0"/>
      <dgm:spPr/>
    </dgm:pt>
    <dgm:pt modelId="{C0ED3166-B390-48ED-A054-397A70E4757A}" type="pres">
      <dgm:prSet presAssocID="{4C4C99DC-6881-4D7B-8DF2-337ED9AE2CC1}" presName="node" presStyleLbl="node1" presStyleIdx="9" presStyleCnt="10">
        <dgm:presLayoutVars>
          <dgm:bulletEnabled val="1"/>
        </dgm:presLayoutVars>
      </dgm:prSet>
      <dgm:spPr/>
    </dgm:pt>
  </dgm:ptLst>
  <dgm:cxnLst>
    <dgm:cxn modelId="{B1E7FC03-A1BD-4D3F-BE84-BA6DE85D5D60}" srcId="{DD82E70B-3B4D-41E4-8AB3-098FE7487180}" destId="{AE85C2CD-EAFF-403D-80F7-73B4B4295528}" srcOrd="0" destOrd="0" parTransId="{BB24E24C-D8E3-4900-84C3-B867D1CA073F}" sibTransId="{89DD4964-9C3B-4442-A5D6-FB1A3B1DF725}"/>
    <dgm:cxn modelId="{6BFAE606-2902-49FD-A9B5-D259EED0DDA7}" type="presOf" srcId="{4C4C99DC-6881-4D7B-8DF2-337ED9AE2CC1}" destId="{C0ED3166-B390-48ED-A054-397A70E4757A}" srcOrd="0" destOrd="0" presId="urn:microsoft.com/office/officeart/2005/8/layout/default"/>
    <dgm:cxn modelId="{50374C1E-D541-4B54-B369-4B41440992C6}" srcId="{DD82E70B-3B4D-41E4-8AB3-098FE7487180}" destId="{305C4895-80E7-4FA0-B016-CBCAECF9CE71}" srcOrd="1" destOrd="0" parTransId="{650FE9C7-FDCC-4E47-A13A-1D310A4863C7}" sibTransId="{645CDA12-1F22-4255-B231-DF2177B08E63}"/>
    <dgm:cxn modelId="{E6F2A626-0666-4AB7-B356-ACC1B5929B34}" srcId="{DD82E70B-3B4D-41E4-8AB3-098FE7487180}" destId="{CBFF392C-6744-47C1-8F90-3725E88B2B92}" srcOrd="6" destOrd="0" parTransId="{61BA9D1A-3178-49E8-856B-EDFDC6FC1513}" sibTransId="{A9FC2AAC-48BB-4D31-891F-EDDA3A40BD3B}"/>
    <dgm:cxn modelId="{49136F3F-914C-4C72-9608-1B785460F1DA}" type="presOf" srcId="{0E978BFA-BBCF-436B-B546-C1246C5233C9}" destId="{5966C6F4-0B1E-457E-92E7-FCBCA08A4CA6}" srcOrd="0" destOrd="0" presId="urn:microsoft.com/office/officeart/2005/8/layout/default"/>
    <dgm:cxn modelId="{9B1D8464-941F-4CF9-86C2-BAD6FFFF0D95}" type="presOf" srcId="{5B7CE49C-FD83-45CD-BAA8-EAF248FBAA50}" destId="{9BB49F2E-0CC2-459F-B20E-E559C655C546}" srcOrd="0" destOrd="0" presId="urn:microsoft.com/office/officeart/2005/8/layout/default"/>
    <dgm:cxn modelId="{C98D6A65-F70F-480E-A7B3-21F473CA997D}" type="presOf" srcId="{CBFF392C-6744-47C1-8F90-3725E88B2B92}" destId="{8C25A149-1D2D-4A48-A006-B0D300E53FCD}" srcOrd="0" destOrd="0" presId="urn:microsoft.com/office/officeart/2005/8/layout/default"/>
    <dgm:cxn modelId="{A9AEB976-126A-4CF9-A544-B6955C4BAA92}" srcId="{DD82E70B-3B4D-41E4-8AB3-098FE7487180}" destId="{31BE0BDF-ED9E-45BB-959D-A34EC4A0F3F6}" srcOrd="2" destOrd="0" parTransId="{7EDC9898-0F2E-4209-B9FC-B0D300102FE7}" sibTransId="{62A81B07-1AA9-4ADA-A1CB-D92A1D8B68CC}"/>
    <dgm:cxn modelId="{16CBDC8A-0479-4798-8D24-16A57271B196}" srcId="{DD82E70B-3B4D-41E4-8AB3-098FE7487180}" destId="{4C4C99DC-6881-4D7B-8DF2-337ED9AE2CC1}" srcOrd="9" destOrd="0" parTransId="{D48416EF-28B6-43EC-AC75-403515B296C0}" sibTransId="{E8195AE0-458C-4CD0-9A9E-AC2AF383C871}"/>
    <dgm:cxn modelId="{A94F0B8B-95A5-413C-BDD3-03356FDE2C75}" type="presOf" srcId="{84082FDA-4B0B-4DDD-864D-0C9ED9FAA5CD}" destId="{179DAED9-D644-4724-BF36-09B5FC7A434C}" srcOrd="0" destOrd="0" presId="urn:microsoft.com/office/officeart/2005/8/layout/default"/>
    <dgm:cxn modelId="{A0804297-F9B8-427B-93FC-503B1891ED96}" srcId="{DD82E70B-3B4D-41E4-8AB3-098FE7487180}" destId="{0E978BFA-BBCF-436B-B546-C1246C5233C9}" srcOrd="8" destOrd="0" parTransId="{2312E5F3-3B99-44F3-9B16-A751B04BE115}" sibTransId="{68F23744-7EC1-4AD4-991B-110FA1BA110C}"/>
    <dgm:cxn modelId="{E51008A0-808A-4106-9631-43FB2D9CDC79}" srcId="{DD82E70B-3B4D-41E4-8AB3-098FE7487180}" destId="{84082FDA-4B0B-4DDD-864D-0C9ED9FAA5CD}" srcOrd="3" destOrd="0" parTransId="{6CD59128-A450-446E-B7E3-D06E043EF9E8}" sibTransId="{BB1D2A83-9C1C-4E26-BB02-64488406A995}"/>
    <dgm:cxn modelId="{7B4077AC-4190-45AD-9690-F1E76CDAEF88}" type="presOf" srcId="{D5304807-3628-4FE1-9252-BFC2637D3A09}" destId="{D811CFB2-7D7D-41BE-B850-A6E8AC6A50C0}" srcOrd="0" destOrd="0" presId="urn:microsoft.com/office/officeart/2005/8/layout/default"/>
    <dgm:cxn modelId="{BE8A95B7-3FCD-4644-8A30-44017F6020ED}" srcId="{DD82E70B-3B4D-41E4-8AB3-098FE7487180}" destId="{D5304807-3628-4FE1-9252-BFC2637D3A09}" srcOrd="5" destOrd="0" parTransId="{1961D1DE-40FB-463D-8F6F-3B4FF902D746}" sibTransId="{A71ECDEB-09DB-4992-B516-B600D8816E65}"/>
    <dgm:cxn modelId="{C5CC70C2-AD17-42DF-B1A7-9D79F3FA13E1}" srcId="{DD82E70B-3B4D-41E4-8AB3-098FE7487180}" destId="{5B7CE49C-FD83-45CD-BAA8-EAF248FBAA50}" srcOrd="4" destOrd="0" parTransId="{F03026C0-B680-45B3-8732-8EB7394C5DED}" sibTransId="{53233833-C3FE-4CBC-B161-57DF94991A90}"/>
    <dgm:cxn modelId="{DF24D2C2-101E-47B6-A3CC-30B280284CCF}" srcId="{DD82E70B-3B4D-41E4-8AB3-098FE7487180}" destId="{606C9345-166E-44CB-AE32-6A1BB891B936}" srcOrd="7" destOrd="0" parTransId="{47CCF2CB-8D98-4B09-92F8-7FE5FCB71282}" sibTransId="{CCF18129-1A01-4368-BECA-DB719D5BAE70}"/>
    <dgm:cxn modelId="{7980F4D0-95D2-4975-8111-A53EF3D432AE}" type="presOf" srcId="{31BE0BDF-ED9E-45BB-959D-A34EC4A0F3F6}" destId="{DE9EA94D-FA42-4354-8E0C-BFCABE815280}" srcOrd="0" destOrd="0" presId="urn:microsoft.com/office/officeart/2005/8/layout/default"/>
    <dgm:cxn modelId="{805AADDF-78A8-4D98-B1E9-0A051FF32C05}" type="presOf" srcId="{305C4895-80E7-4FA0-B016-CBCAECF9CE71}" destId="{03EB96F4-CB07-4F73-8AF8-F95C36DC147D}" srcOrd="0" destOrd="0" presId="urn:microsoft.com/office/officeart/2005/8/layout/default"/>
    <dgm:cxn modelId="{9F3BD2E4-D9A6-4B44-91F6-DBBD2E974752}" type="presOf" srcId="{DD82E70B-3B4D-41E4-8AB3-098FE7487180}" destId="{7FF01CE0-705E-47C6-A157-73FAF00179D6}" srcOrd="0" destOrd="0" presId="urn:microsoft.com/office/officeart/2005/8/layout/default"/>
    <dgm:cxn modelId="{AFF46AF9-92D7-4862-B202-AEF6A89D5093}" type="presOf" srcId="{AE85C2CD-EAFF-403D-80F7-73B4B4295528}" destId="{BDF595BD-3EC2-4A97-8544-0DD39E2057B6}" srcOrd="0" destOrd="0" presId="urn:microsoft.com/office/officeart/2005/8/layout/default"/>
    <dgm:cxn modelId="{5FDA4EFA-E765-4F32-8444-DFDA8828919E}" type="presOf" srcId="{606C9345-166E-44CB-AE32-6A1BB891B936}" destId="{0F6E6CD6-C949-48E3-B7DB-458FB9CD25AE}" srcOrd="0" destOrd="0" presId="urn:microsoft.com/office/officeart/2005/8/layout/default"/>
    <dgm:cxn modelId="{BEBD7055-96FD-4811-941E-49CE9EB1A635}" type="presParOf" srcId="{7FF01CE0-705E-47C6-A157-73FAF00179D6}" destId="{BDF595BD-3EC2-4A97-8544-0DD39E2057B6}" srcOrd="0" destOrd="0" presId="urn:microsoft.com/office/officeart/2005/8/layout/default"/>
    <dgm:cxn modelId="{0B58C5A6-A494-4A8A-BDE8-D1AF653E48B9}" type="presParOf" srcId="{7FF01CE0-705E-47C6-A157-73FAF00179D6}" destId="{95134C19-E213-41C0-B0A3-DB7725DB05C3}" srcOrd="1" destOrd="0" presId="urn:microsoft.com/office/officeart/2005/8/layout/default"/>
    <dgm:cxn modelId="{C50DF89E-8707-4ABF-82B0-4ADCB41E0071}" type="presParOf" srcId="{7FF01CE0-705E-47C6-A157-73FAF00179D6}" destId="{03EB96F4-CB07-4F73-8AF8-F95C36DC147D}" srcOrd="2" destOrd="0" presId="urn:microsoft.com/office/officeart/2005/8/layout/default"/>
    <dgm:cxn modelId="{DF3696CD-0790-47D5-B55C-EE45F6D6D5AC}" type="presParOf" srcId="{7FF01CE0-705E-47C6-A157-73FAF00179D6}" destId="{7DC77F59-9D28-4EBC-BDF4-4DCFB79EAB3D}" srcOrd="3" destOrd="0" presId="urn:microsoft.com/office/officeart/2005/8/layout/default"/>
    <dgm:cxn modelId="{6F2DD7A8-9451-4800-ADCE-2CBD17F1EC34}" type="presParOf" srcId="{7FF01CE0-705E-47C6-A157-73FAF00179D6}" destId="{DE9EA94D-FA42-4354-8E0C-BFCABE815280}" srcOrd="4" destOrd="0" presId="urn:microsoft.com/office/officeart/2005/8/layout/default"/>
    <dgm:cxn modelId="{B0B713E1-BA6E-48C3-BEF1-A04D763DEF2F}" type="presParOf" srcId="{7FF01CE0-705E-47C6-A157-73FAF00179D6}" destId="{51111265-4A1D-451A-B156-D7C6DA19B402}" srcOrd="5" destOrd="0" presId="urn:microsoft.com/office/officeart/2005/8/layout/default"/>
    <dgm:cxn modelId="{097BD463-8941-44ED-A504-254379BC7DD7}" type="presParOf" srcId="{7FF01CE0-705E-47C6-A157-73FAF00179D6}" destId="{179DAED9-D644-4724-BF36-09B5FC7A434C}" srcOrd="6" destOrd="0" presId="urn:microsoft.com/office/officeart/2005/8/layout/default"/>
    <dgm:cxn modelId="{27273F75-0330-407F-963C-74738BE8B895}" type="presParOf" srcId="{7FF01CE0-705E-47C6-A157-73FAF00179D6}" destId="{30C1CDA9-F806-4808-910D-C7D6F54017B6}" srcOrd="7" destOrd="0" presId="urn:microsoft.com/office/officeart/2005/8/layout/default"/>
    <dgm:cxn modelId="{BDED6F25-22AF-444E-8DE2-36961B828AD5}" type="presParOf" srcId="{7FF01CE0-705E-47C6-A157-73FAF00179D6}" destId="{9BB49F2E-0CC2-459F-B20E-E559C655C546}" srcOrd="8" destOrd="0" presId="urn:microsoft.com/office/officeart/2005/8/layout/default"/>
    <dgm:cxn modelId="{E3EACFC8-AC2B-4F9A-80C6-744A06E6991A}" type="presParOf" srcId="{7FF01CE0-705E-47C6-A157-73FAF00179D6}" destId="{AF70A55A-A108-4A57-BEE5-7AF02C0AE373}" srcOrd="9" destOrd="0" presId="urn:microsoft.com/office/officeart/2005/8/layout/default"/>
    <dgm:cxn modelId="{A47D2358-4FB1-4A43-884E-E8B35C46BD9A}" type="presParOf" srcId="{7FF01CE0-705E-47C6-A157-73FAF00179D6}" destId="{D811CFB2-7D7D-41BE-B850-A6E8AC6A50C0}" srcOrd="10" destOrd="0" presId="urn:microsoft.com/office/officeart/2005/8/layout/default"/>
    <dgm:cxn modelId="{B9B066BB-12A5-4030-89AA-8D82BE095665}" type="presParOf" srcId="{7FF01CE0-705E-47C6-A157-73FAF00179D6}" destId="{402CA739-936D-481D-96C8-84C6FE3CE761}" srcOrd="11" destOrd="0" presId="urn:microsoft.com/office/officeart/2005/8/layout/default"/>
    <dgm:cxn modelId="{72D4AD15-D8E3-42B3-91E9-5C488879ED1A}" type="presParOf" srcId="{7FF01CE0-705E-47C6-A157-73FAF00179D6}" destId="{8C25A149-1D2D-4A48-A006-B0D300E53FCD}" srcOrd="12" destOrd="0" presId="urn:microsoft.com/office/officeart/2005/8/layout/default"/>
    <dgm:cxn modelId="{F3998BE1-8CD4-445F-BCBB-87CEBA9A3A08}" type="presParOf" srcId="{7FF01CE0-705E-47C6-A157-73FAF00179D6}" destId="{5C4CDAAA-C0CE-453C-B198-796EC7B1FBCB}" srcOrd="13" destOrd="0" presId="urn:microsoft.com/office/officeart/2005/8/layout/default"/>
    <dgm:cxn modelId="{B7D783DA-578D-4BE9-B906-D43C782A81FF}" type="presParOf" srcId="{7FF01CE0-705E-47C6-A157-73FAF00179D6}" destId="{0F6E6CD6-C949-48E3-B7DB-458FB9CD25AE}" srcOrd="14" destOrd="0" presId="urn:microsoft.com/office/officeart/2005/8/layout/default"/>
    <dgm:cxn modelId="{0854C8F8-95F8-4D8A-9955-D56FA4F5079A}" type="presParOf" srcId="{7FF01CE0-705E-47C6-A157-73FAF00179D6}" destId="{35892A36-85B3-4117-AE0E-A9FCFA271854}" srcOrd="15" destOrd="0" presId="urn:microsoft.com/office/officeart/2005/8/layout/default"/>
    <dgm:cxn modelId="{B6C26F82-CB35-4452-8BFD-DA5AE01F9501}" type="presParOf" srcId="{7FF01CE0-705E-47C6-A157-73FAF00179D6}" destId="{5966C6F4-0B1E-457E-92E7-FCBCA08A4CA6}" srcOrd="16" destOrd="0" presId="urn:microsoft.com/office/officeart/2005/8/layout/default"/>
    <dgm:cxn modelId="{B978F783-9FDA-4A7A-A71F-3EAD630D1363}" type="presParOf" srcId="{7FF01CE0-705E-47C6-A157-73FAF00179D6}" destId="{8495CCFA-84E3-454F-B1E3-611046641905}" srcOrd="17" destOrd="0" presId="urn:microsoft.com/office/officeart/2005/8/layout/default"/>
    <dgm:cxn modelId="{9BBE161A-9F39-424A-96A9-48CA9044E980}" type="presParOf" srcId="{7FF01CE0-705E-47C6-A157-73FAF00179D6}" destId="{C0ED3166-B390-48ED-A054-397A70E4757A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595BD-3EC2-4A97-8544-0DD39E2057B6}">
      <dsp:nvSpPr>
        <dsp:cNvPr id="0" name=""/>
        <dsp:cNvSpPr/>
      </dsp:nvSpPr>
      <dsp:spPr>
        <a:xfrm>
          <a:off x="961120" y="2079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Endings which sound like /ʃəs/spelt –cious or–tious</a:t>
          </a:r>
        </a:p>
      </dsp:txBody>
      <dsp:txXfrm>
        <a:off x="961120" y="2079"/>
        <a:ext cx="2094322" cy="1256593"/>
      </dsp:txXfrm>
    </dsp:sp>
    <dsp:sp modelId="{03EB96F4-CB07-4F73-8AF8-F95C36DC147D}">
      <dsp:nvSpPr>
        <dsp:cNvPr id="0" name=""/>
        <dsp:cNvSpPr/>
      </dsp:nvSpPr>
      <dsp:spPr>
        <a:xfrm>
          <a:off x="3264875" y="2079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Endings which sound like /ʃəl/</a:t>
          </a:r>
        </a:p>
      </dsp:txBody>
      <dsp:txXfrm>
        <a:off x="3264875" y="2079"/>
        <a:ext cx="2094322" cy="1256593"/>
      </dsp:txXfrm>
    </dsp:sp>
    <dsp:sp modelId="{DE9EA94D-FA42-4354-8E0C-BFCABE815280}">
      <dsp:nvSpPr>
        <dsp:cNvPr id="0" name=""/>
        <dsp:cNvSpPr/>
      </dsp:nvSpPr>
      <dsp:spPr>
        <a:xfrm>
          <a:off x="5568630" y="2079"/>
          <a:ext cx="2094322" cy="12565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Words ending in –ant,–ance/–ancy,–ent,–ence/–ency</a:t>
          </a:r>
        </a:p>
      </dsp:txBody>
      <dsp:txXfrm>
        <a:off x="5568630" y="2079"/>
        <a:ext cx="2094322" cy="1256593"/>
      </dsp:txXfrm>
    </dsp:sp>
    <dsp:sp modelId="{179DAED9-D644-4724-BF36-09B5FC7A434C}">
      <dsp:nvSpPr>
        <dsp:cNvPr id="0" name=""/>
        <dsp:cNvSpPr/>
      </dsp:nvSpPr>
      <dsp:spPr>
        <a:xfrm>
          <a:off x="7872385" y="2079"/>
          <a:ext cx="2094322" cy="12565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Words ending in –able and –ible</a:t>
          </a:r>
        </a:p>
      </dsp:txBody>
      <dsp:txXfrm>
        <a:off x="7872385" y="2079"/>
        <a:ext cx="2094322" cy="1256593"/>
      </dsp:txXfrm>
    </dsp:sp>
    <dsp:sp modelId="{9BB49F2E-0CC2-459F-B20E-E559C655C546}">
      <dsp:nvSpPr>
        <dsp:cNvPr id="0" name=""/>
        <dsp:cNvSpPr/>
      </dsp:nvSpPr>
      <dsp:spPr>
        <a:xfrm>
          <a:off x="961120" y="1468105"/>
          <a:ext cx="2094322" cy="12565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Words ending in –ably and –ibly</a:t>
          </a:r>
        </a:p>
      </dsp:txBody>
      <dsp:txXfrm>
        <a:off x="961120" y="1468105"/>
        <a:ext cx="2094322" cy="1256593"/>
      </dsp:txXfrm>
    </dsp:sp>
    <dsp:sp modelId="{D811CFB2-7D7D-41BE-B850-A6E8AC6A50C0}">
      <dsp:nvSpPr>
        <dsp:cNvPr id="0" name=""/>
        <dsp:cNvSpPr/>
      </dsp:nvSpPr>
      <dsp:spPr>
        <a:xfrm>
          <a:off x="3264875" y="1468105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Adding suffixes beginning with vowel letters to words ending in –fer</a:t>
          </a:r>
        </a:p>
      </dsp:txBody>
      <dsp:txXfrm>
        <a:off x="3264875" y="1468105"/>
        <a:ext cx="2094322" cy="1256593"/>
      </dsp:txXfrm>
    </dsp:sp>
    <dsp:sp modelId="{8C25A149-1D2D-4A48-A006-B0D300E53FCD}">
      <dsp:nvSpPr>
        <dsp:cNvPr id="0" name=""/>
        <dsp:cNvSpPr/>
      </dsp:nvSpPr>
      <dsp:spPr>
        <a:xfrm>
          <a:off x="5568630" y="1468105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Words with the /i:/ sound spelt ei after c</a:t>
          </a:r>
        </a:p>
      </dsp:txBody>
      <dsp:txXfrm>
        <a:off x="5568630" y="1468105"/>
        <a:ext cx="2094322" cy="1256593"/>
      </dsp:txXfrm>
    </dsp:sp>
    <dsp:sp modelId="{0F6E6CD6-C949-48E3-B7DB-458FB9CD25AE}">
      <dsp:nvSpPr>
        <dsp:cNvPr id="0" name=""/>
        <dsp:cNvSpPr/>
      </dsp:nvSpPr>
      <dsp:spPr>
        <a:xfrm>
          <a:off x="7872385" y="1468105"/>
          <a:ext cx="2094322" cy="12565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Words containing the letter-string ough</a:t>
          </a:r>
        </a:p>
      </dsp:txBody>
      <dsp:txXfrm>
        <a:off x="7872385" y="1468105"/>
        <a:ext cx="2094322" cy="1256593"/>
      </dsp:txXfrm>
    </dsp:sp>
    <dsp:sp modelId="{5966C6F4-0B1E-457E-92E7-FCBCA08A4CA6}">
      <dsp:nvSpPr>
        <dsp:cNvPr id="0" name=""/>
        <dsp:cNvSpPr/>
      </dsp:nvSpPr>
      <dsp:spPr>
        <a:xfrm>
          <a:off x="3264875" y="2934131"/>
          <a:ext cx="2094322" cy="12565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Words with ‘silent’ letters (i.e. letters whose presence cannot be predicted from the pronunciation of the word)</a:t>
          </a:r>
        </a:p>
      </dsp:txBody>
      <dsp:txXfrm>
        <a:off x="3264875" y="2934131"/>
        <a:ext cx="2094322" cy="1256593"/>
      </dsp:txXfrm>
    </dsp:sp>
    <dsp:sp modelId="{C0ED3166-B390-48ED-A054-397A70E4757A}">
      <dsp:nvSpPr>
        <dsp:cNvPr id="0" name=""/>
        <dsp:cNvSpPr/>
      </dsp:nvSpPr>
      <dsp:spPr>
        <a:xfrm>
          <a:off x="5568630" y="2934131"/>
          <a:ext cx="2094322" cy="12565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Homophones and other words that are often confused</a:t>
          </a:r>
        </a:p>
      </dsp:txBody>
      <dsp:txXfrm>
        <a:off x="5568630" y="2934131"/>
        <a:ext cx="2094322" cy="1256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B4BFF-3A19-437F-BCDC-B8BAB051B60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A3E76-679D-40D0-A8DE-B19BD7FBF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27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1A3E76-679D-40D0-A8DE-B19BD7FBF10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842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047D5-147B-2A1C-EE37-0E9D6D131B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249AE5-64D3-D671-1592-584B29A852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15DA8-EA91-417F-34A1-0B6BE1A5B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935D5-6E08-B58F-EEA1-C766CCD6D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41990-7684-9F4D-A206-6FAF6E63E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453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9EC17-328E-4CA2-B503-D7D824B58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74A0F-45B3-DAEE-BF67-2E48AA776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E10E8-91C6-F7D0-554A-8D4027D35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5082E-DD25-B117-3E30-4C9F7424A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BF6D9-75EF-229C-93E6-1671EE884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54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3D029-366D-77F4-4933-449B77425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47FCD-5963-F5D9-A54E-B5FE06701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B6061-D539-403C-5FCA-2E1E22553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8BFE9-B097-3EFF-9DE7-4A055B826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CEFFD-230A-9460-F9B7-04627CA2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4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B5CBA-A112-3E50-014A-46231050B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03F63-C4FD-982A-8644-1490AB878C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461643-CA17-F6B5-3A99-BE5A268FDE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D1031E-DA72-7627-F95B-503A06847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A3992B-5F24-4D4E-6A10-D632654B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AEB1A-BF14-AF9F-9099-A3160EDA6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87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3EEAB-1219-115F-735B-E5D573147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531C1E-8D46-635E-DCB7-B4BA8E8AC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57052-7F9F-6EB4-4DFC-47346FEBC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843836-6D85-3C69-C93B-64C6787064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C965D8-3685-3D9C-3E45-869632BADA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909539-03C1-3740-8CB7-6A7903ABF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532F6B-AC6F-0825-B440-D6F9E1124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C537F3-8700-9A16-D7EA-0107B4C5B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083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2D63C-2506-F4D3-7C24-500A536EE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A386AB-356D-862E-27B7-511A4526A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477388-2D8C-056D-1A2F-30B246E99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A42910-3D22-FB70-CB6D-43FA46C58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701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B497C0-7FAB-9510-0197-6FB2056A2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09369B-86A9-9F22-3FD1-5935B77E7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CD3A6-984A-C9C0-951A-9BE28D970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359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00940-B935-CBEF-45CA-23B7CFC7D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93AE6-4F01-9D97-0CC3-ED10EFE51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2BC37E-5A24-BC0D-E6BF-7C811D0F23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B3097C-234F-273F-00A3-7FA5C2761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D019D-6735-5F5C-ED37-A72D3941B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EE5C1A-015B-49A5-7060-BE626DC4D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04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2768E-FBB4-A5C1-FD4D-A2FFB68FD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371775-DA39-0070-8D7D-503D0E67D9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CE3E97-D6E5-4ED7-3043-8F934E133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DD8F6A-2300-FB57-FD7E-887DFF046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A44F2E-2629-D88E-EF4E-2D61D2BBA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E63465-C424-3EC9-3DCB-91FF4A294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186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712C7-AE4B-029C-6557-C42FAF0FC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77A7BF-76CE-1A8E-181A-8B3AF1A2D3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A0726-C0DA-82DF-86AD-6E699B817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58D4DC-99F9-AE5B-A10E-53E6B18B1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89DB2F-D4E5-BB9C-A984-5E04C5A74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188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174D13-DB33-F0EC-7C75-317DBCECE6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F7076B-27BC-FBE2-CD49-5A9BA9E7D5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41720-8094-B68D-481E-9F7E577CC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E96A55-133C-F20C-754E-8B89572B1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2E27D-621A-A311-40FC-E1CB4F14D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365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65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550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266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995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498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479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4612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3355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75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7027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7805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DB4005C8-80AF-4DA0-8EBB-69C25F3D247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12306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3BD8AB-C565-DC39-52AD-D2E8F99FD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ED55F-26A6-F896-B77E-F0E4687DC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AB37D-C864-5809-B75D-696FA90677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3F31A-59CA-47E3-8594-BDD0BA3796E8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46200-E915-7411-7A56-D68FDA3F39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CAC329-6EE5-EB29-9671-6F0E106B2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96FD9-3E2E-4AFC-8EE6-83EEA974D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41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DF1DB-06D0-4E2E-B85E-9F2C9DFC82D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28D18-402A-44C6-AB7F-8D3ACDCC3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" TargetMode="External"/><Relationship Id="rId2" Type="http://schemas.openxmlformats.org/officeDocument/2006/relationships/hyperlink" Target="https://www.cgpbooks.co.uk/resources/cgp-s-free-online-10-minute-test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F9E3A4-3559-DD00-EF2E-D53017BDCD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34613" r="-1" b="1386"/>
          <a:stretch/>
        </p:blipFill>
        <p:spPr>
          <a:xfrm>
            <a:off x="4547937" y="-5"/>
            <a:ext cx="7644062" cy="3681406"/>
          </a:xfrm>
          <a:prstGeom prst="rect">
            <a:avLst/>
          </a:prstGeom>
        </p:spPr>
      </p:pic>
      <p:pic>
        <p:nvPicPr>
          <p:cNvPr id="4" name="Picture 3" descr="A welcome sign with many different languages&#10;&#10;Description automatically generated">
            <a:extLst>
              <a:ext uri="{FF2B5EF4-FFF2-40B4-BE49-F238E27FC236}">
                <a16:creationId xmlns:a16="http://schemas.microsoft.com/office/drawing/2014/main" id="{3016F400-A971-3D92-8E72-71AFE0CC26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327" r="-1" b="14971"/>
          <a:stretch/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6B0213-A0F6-FD65-D191-2854810B69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15219"/>
            <a:ext cx="5395912" cy="2387600"/>
          </a:xfrm>
        </p:spPr>
        <p:txBody>
          <a:bodyPr>
            <a:normAutofit/>
          </a:bodyPr>
          <a:lstStyle/>
          <a:p>
            <a:pPr algn="l"/>
            <a:r>
              <a:rPr lang="en-US" sz="5000">
                <a:solidFill>
                  <a:schemeClr val="bg1"/>
                </a:solidFill>
              </a:rPr>
              <a:t>Year 5 and 6 UKS2 </a:t>
            </a:r>
            <a:endParaRPr lang="en-GB" sz="5000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513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4EBC1-B6DF-47F8-A268-08A3E1753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dirty="0"/>
              <a:t>Meet 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E75D0-08E8-4403-AACF-7682A4B47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b="1" u="sng" dirty="0">
                <a:solidFill>
                  <a:srgbClr val="FF0000"/>
                </a:solidFill>
              </a:rPr>
              <a:t>Year 5 </a:t>
            </a:r>
          </a:p>
          <a:p>
            <a:pPr marL="0" indent="0">
              <a:buNone/>
            </a:pPr>
            <a:r>
              <a:rPr lang="en-GB" sz="2400" dirty="0"/>
              <a:t>Raven: Mr Hearfield and Mrs </a:t>
            </a:r>
            <a:r>
              <a:rPr lang="en-GB" sz="2400" dirty="0" err="1"/>
              <a:t>Mamoud</a:t>
            </a:r>
            <a:endParaRPr lang="en-GB" sz="2400" dirty="0" err="1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 dirty="0"/>
              <a:t>Kestrels: Ms Hall and Mrs </a:t>
            </a:r>
            <a:r>
              <a:rPr lang="en-GB" sz="2400" dirty="0" err="1"/>
              <a:t>Spitkosca</a:t>
            </a:r>
            <a:endParaRPr lang="en-GB" sz="2400" dirty="0" err="1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b="1" u="sng" dirty="0">
                <a:solidFill>
                  <a:srgbClr val="FF0000"/>
                </a:solidFill>
              </a:rPr>
              <a:t>Year 6</a:t>
            </a:r>
          </a:p>
          <a:p>
            <a:pPr marL="0" indent="0">
              <a:buNone/>
            </a:pPr>
            <a:r>
              <a:rPr lang="en-GB" sz="2400" dirty="0"/>
              <a:t>Swans: Mrs Fox and Mrs Dinakaran</a:t>
            </a:r>
            <a:endParaRPr lang="en-GB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 dirty="0"/>
              <a:t>Eagles: Miss Dass and Ms Stewart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4782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for UKS2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We expect children to: </a:t>
            </a:r>
          </a:p>
          <a:p>
            <a:r>
              <a:rPr lang="en-GB" dirty="0"/>
              <a:t>respect and care for others</a:t>
            </a:r>
          </a:p>
          <a:p>
            <a:r>
              <a:rPr lang="en-GB" dirty="0"/>
              <a:t>be punctual – school starts at 8.30am, register taken at 8.40am.</a:t>
            </a:r>
          </a:p>
          <a:p>
            <a:r>
              <a:rPr lang="en-GB" dirty="0"/>
              <a:t>wear the correct uniform</a:t>
            </a:r>
          </a:p>
          <a:p>
            <a:r>
              <a:rPr lang="en-GB" dirty="0"/>
              <a:t>obey the school rules</a:t>
            </a:r>
          </a:p>
          <a:p>
            <a:r>
              <a:rPr lang="en-GB" dirty="0"/>
              <a:t>value and take responsibility for the school environment</a:t>
            </a:r>
          </a:p>
          <a:p>
            <a:r>
              <a:rPr lang="en-GB" b="1" dirty="0"/>
              <a:t>We’ll help children to:</a:t>
            </a:r>
          </a:p>
          <a:p>
            <a:r>
              <a:rPr lang="en-GB" dirty="0"/>
              <a:t>Build on their self esteem</a:t>
            </a:r>
          </a:p>
          <a:p>
            <a:r>
              <a:rPr lang="en-GB" dirty="0"/>
              <a:t>Become confident in speaking out in class</a:t>
            </a:r>
          </a:p>
          <a:p>
            <a:r>
              <a:rPr lang="en-GB" dirty="0"/>
              <a:t>Gain the desire to work hard and succeed</a:t>
            </a:r>
          </a:p>
          <a:p>
            <a:r>
              <a:rPr lang="en-GB" dirty="0"/>
              <a:t>Respond proactively to adult advice and feedback</a:t>
            </a:r>
          </a:p>
          <a:p>
            <a:r>
              <a:rPr lang="en-GB" dirty="0"/>
              <a:t>Begin to take responsibility for their own learning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7899" y="365127"/>
            <a:ext cx="3088298" cy="21004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DC32E9-B47E-4D34-B884-B0CD60C40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825" y="3750388"/>
            <a:ext cx="3088298" cy="201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905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91544" y="434182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oper Black"/>
              </a:rPr>
              <a:t>Raise Your Childs Attendance,</a:t>
            </a:r>
            <a:br>
              <a:rPr lang="en-GB" dirty="0">
                <a:latin typeface="Cooper Black"/>
              </a:rPr>
            </a:br>
            <a:r>
              <a:rPr lang="en-GB" dirty="0">
                <a:latin typeface="Cooper Black"/>
              </a:rPr>
              <a:t>-Raise their Chances!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39617" y="2546903"/>
            <a:ext cx="7481069" cy="1223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/>
              <a:t>What does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b="1" dirty="0">
                <a:solidFill>
                  <a:srgbClr val="FF0000"/>
                </a:solidFill>
              </a:rPr>
              <a:t>“</a:t>
            </a:r>
            <a:r>
              <a:rPr lang="en-GB" sz="4000" b="1" i="1" dirty="0">
                <a:solidFill>
                  <a:srgbClr val="FF0000"/>
                </a:solidFill>
              </a:rPr>
              <a:t>Good attendance</a:t>
            </a:r>
            <a:r>
              <a:rPr lang="en-GB" sz="4000" b="1" dirty="0">
                <a:solidFill>
                  <a:srgbClr val="FF0000"/>
                </a:solidFill>
              </a:rPr>
              <a:t>”</a:t>
            </a:r>
            <a:r>
              <a:rPr lang="en-GB" sz="4000" dirty="0"/>
              <a:t> mean?</a:t>
            </a:r>
          </a:p>
        </p:txBody>
      </p:sp>
    </p:spTree>
    <p:extLst>
      <p:ext uri="{BB962C8B-B14F-4D97-AF65-F5344CB8AC3E}">
        <p14:creationId xmlns:p14="http://schemas.microsoft.com/office/powerpoint/2010/main" val="2613211444"/>
      </p:ext>
    </p:extLst>
  </p:cSld>
  <p:clrMapOvr>
    <a:masterClrMapping/>
  </p:clrMapOvr>
  <p:transition advTm="10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5560" y="1052737"/>
            <a:ext cx="8229600" cy="3096121"/>
          </a:xfrm>
        </p:spPr>
        <p:txBody>
          <a:bodyPr/>
          <a:lstStyle/>
          <a:p>
            <a:r>
              <a:rPr lang="en-GB" sz="3600" dirty="0"/>
              <a:t>Do you know what your child's attendance is?</a:t>
            </a:r>
          </a:p>
          <a:p>
            <a:endParaRPr lang="en-GB" sz="3600" dirty="0"/>
          </a:p>
          <a:p>
            <a:r>
              <a:rPr lang="en-GB" sz="3600" dirty="0"/>
              <a:t>Do you know what it means?</a:t>
            </a:r>
          </a:p>
          <a:p>
            <a:pPr>
              <a:buFont typeface="Wingdings" pitchFamily="2" charset="2"/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75500415"/>
      </p:ext>
    </p:extLst>
  </p:cSld>
  <p:clrMapOvr>
    <a:masterClrMapping/>
  </p:clrMapOvr>
  <p:transition advTm="10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This is Ruju. He is in Year 1 and has 90% attendance.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b="1" dirty="0"/>
              <a:t>Is that </a:t>
            </a:r>
            <a:r>
              <a:rPr lang="en-GB" sz="4000" b="1" i="1" u="sng" dirty="0"/>
              <a:t>good</a:t>
            </a:r>
            <a:r>
              <a:rPr lang="en-GB" sz="4000" b="1" dirty="0"/>
              <a:t>?</a:t>
            </a:r>
            <a:endParaRPr lang="en-GB" sz="4000" b="1" dirty="0">
              <a:ea typeface="Calibri"/>
              <a:cs typeface="Calibri"/>
            </a:endParaRPr>
          </a:p>
          <a:p>
            <a:pPr>
              <a:buFont typeface="Wingdings" pitchFamily="2" charset="2"/>
              <a:buNone/>
            </a:pPr>
            <a:endParaRPr lang="en-GB" sz="4000" b="1" dirty="0">
              <a:ea typeface="Calibri"/>
              <a:cs typeface="Calibri"/>
            </a:endParaRPr>
          </a:p>
          <a:p>
            <a:r>
              <a:rPr lang="en-GB" sz="4000" b="1" dirty="0"/>
              <a:t>What does this mean? </a:t>
            </a:r>
            <a:endParaRPr lang="en-GB" sz="4000" b="1" dirty="0">
              <a:ea typeface="Calibri"/>
              <a:cs typeface="Calibri"/>
            </a:endParaRPr>
          </a:p>
        </p:txBody>
      </p:sp>
      <p:pic>
        <p:nvPicPr>
          <p:cNvPr id="12391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7438" y="2924175"/>
            <a:ext cx="4229100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73146683"/>
      </p:ext>
    </p:extLst>
  </p:cSld>
  <p:clrMapOvr>
    <a:masterClrMapping/>
  </p:clrMapOvr>
  <p:transition advTm="10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Raju’s parents thinks this is pretty good. </a:t>
            </a:r>
            <a:br>
              <a:rPr lang="en-GB" sz="4000" b="1" dirty="0"/>
            </a:br>
            <a:r>
              <a:rPr lang="en-GB" sz="4000" b="1" dirty="0"/>
              <a:t>However...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94707" y="2243016"/>
            <a:ext cx="8002587" cy="18002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GB" sz="4400" b="1" dirty="0">
                <a:solidFill>
                  <a:schemeClr val="hlink"/>
                </a:solidFill>
              </a:rPr>
              <a:t>90%</a:t>
            </a:r>
            <a:r>
              <a:rPr lang="en-GB" sz="2800" dirty="0"/>
              <a:t> attendance </a:t>
            </a:r>
            <a:r>
              <a:rPr lang="en-GB" b="1" dirty="0">
                <a:solidFill>
                  <a:srgbClr val="FF3300"/>
                </a:solidFill>
              </a:rPr>
              <a:t>=</a:t>
            </a:r>
            <a:r>
              <a:rPr lang="en-GB" sz="2800" dirty="0"/>
              <a:t> </a:t>
            </a:r>
            <a:r>
              <a:rPr lang="en-GB" sz="4400" b="1" dirty="0">
                <a:solidFill>
                  <a:schemeClr val="hlink"/>
                </a:solidFill>
              </a:rPr>
              <a:t>½ day missed</a:t>
            </a:r>
            <a:r>
              <a:rPr lang="en-GB" sz="2800" dirty="0"/>
              <a:t> every week!!</a:t>
            </a:r>
          </a:p>
          <a:p>
            <a:pPr>
              <a:buFont typeface="Wingdings" pitchFamily="2" charset="2"/>
              <a:buNone/>
            </a:pPr>
            <a:r>
              <a:rPr lang="en-GB" sz="2800" dirty="0"/>
              <a:t> 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124932" name="Picture 4" descr="attendance"/>
          <p:cNvPicPr>
            <a:picLocks noChangeAspect="1" noChangeArrowheads="1"/>
          </p:cNvPicPr>
          <p:nvPr/>
        </p:nvPicPr>
        <p:blipFill>
          <a:blip r:embed="rId2" cstate="print"/>
          <a:srcRect b="34027"/>
          <a:stretch>
            <a:fillRect/>
          </a:stretch>
        </p:blipFill>
        <p:spPr bwMode="auto">
          <a:xfrm>
            <a:off x="1992314" y="3933826"/>
            <a:ext cx="3025775" cy="27225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graphicFrame>
        <p:nvGraphicFramePr>
          <p:cNvPr id="125027" name="Group 99"/>
          <p:cNvGraphicFramePr>
            <a:graphicFrameLocks noGrp="1"/>
          </p:cNvGraphicFramePr>
          <p:nvPr>
            <p:ph sz="half" idx="2"/>
          </p:nvPr>
        </p:nvGraphicFramePr>
        <p:xfrm>
          <a:off x="5159375" y="4076700"/>
          <a:ext cx="5113338" cy="1584326"/>
        </p:xfrm>
        <a:graphic>
          <a:graphicData uri="http://schemas.openxmlformats.org/drawingml/2006/table">
            <a:tbl>
              <a:tblPr/>
              <a:tblGrid>
                <a:gridCol w="1022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3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1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39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28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Mon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Tue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Wed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Thur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Fri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6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UpDiag">
                      <a:fgClr>
                        <a:schemeClr val="accent1"/>
                      </a:fgClr>
                      <a:bgClr>
                        <a:srgbClr val="FFFFFF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?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5">
                      <a:fgClr>
                        <a:schemeClr val="accent1"/>
                      </a:fgClr>
                      <a:bgClr>
                        <a:srgbClr val="FFFFFF"/>
                      </a:bgClr>
                    </a:patt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UpDiag">
                      <a:fgClr>
                        <a:schemeClr val="accent1"/>
                      </a:fgClr>
                      <a:bgClr>
                        <a:srgbClr val="FFFFFF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5018" name="Rectangle 90"/>
          <p:cNvSpPr>
            <a:spLocks noChangeArrowheads="1"/>
          </p:cNvSpPr>
          <p:nvPr/>
        </p:nvSpPr>
        <p:spPr bwMode="auto">
          <a:xfrm>
            <a:off x="5735639" y="6021389"/>
            <a:ext cx="37099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000" b="1">
                <a:solidFill>
                  <a:srgbClr val="FF0000"/>
                </a:solidFill>
                <a:latin typeface="Arial" charset="0"/>
              </a:rPr>
              <a:t>Absent half a day every week</a:t>
            </a:r>
          </a:p>
        </p:txBody>
      </p:sp>
      <p:sp>
        <p:nvSpPr>
          <p:cNvPr id="125020" name="AutoShape 92"/>
          <p:cNvSpPr>
            <a:spLocks noChangeArrowheads="1"/>
          </p:cNvSpPr>
          <p:nvPr/>
        </p:nvSpPr>
        <p:spPr bwMode="auto">
          <a:xfrm>
            <a:off x="7391401" y="5373689"/>
            <a:ext cx="144463" cy="719137"/>
          </a:xfrm>
          <a:prstGeom prst="upArrow">
            <a:avLst>
              <a:gd name="adj1" fmla="val 50000"/>
              <a:gd name="adj2" fmla="val 124450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546658"/>
      </p:ext>
    </p:extLst>
  </p:cSld>
  <p:clrMapOvr>
    <a:masterClrMapping/>
  </p:clrMapOvr>
  <p:transition advTm="13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Lets looks a little closer…..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981201"/>
            <a:ext cx="8291513" cy="13763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GB" sz="3600" b="1">
                <a:solidFill>
                  <a:srgbClr val="00FF00"/>
                </a:solidFill>
              </a:rPr>
              <a:t>1</a:t>
            </a:r>
            <a:r>
              <a:rPr lang="en-GB" sz="2800" b="1">
                <a:solidFill>
                  <a:srgbClr val="00FF00"/>
                </a:solidFill>
              </a:rPr>
              <a:t> school year</a:t>
            </a:r>
            <a:r>
              <a:rPr lang="en-GB" sz="2800"/>
              <a:t> at </a:t>
            </a:r>
            <a:r>
              <a:rPr lang="en-GB" sz="4400" b="1">
                <a:solidFill>
                  <a:srgbClr val="00FF00"/>
                </a:solidFill>
              </a:rPr>
              <a:t>90%</a:t>
            </a:r>
            <a:r>
              <a:rPr lang="en-GB" sz="2800"/>
              <a:t> attendance = </a:t>
            </a:r>
            <a:r>
              <a:rPr lang="en-GB" sz="4400" b="1">
                <a:solidFill>
                  <a:srgbClr val="00FF00"/>
                </a:solidFill>
              </a:rPr>
              <a:t>4</a:t>
            </a:r>
            <a:r>
              <a:rPr lang="en-GB" sz="2800">
                <a:solidFill>
                  <a:srgbClr val="00FF00"/>
                </a:solidFill>
              </a:rPr>
              <a:t> </a:t>
            </a:r>
            <a:r>
              <a:rPr lang="en-GB" sz="2800"/>
              <a:t>whole weeks of lessons </a:t>
            </a:r>
            <a:r>
              <a:rPr lang="en-GB" sz="2800" b="1">
                <a:solidFill>
                  <a:srgbClr val="00FF00"/>
                </a:solidFill>
              </a:rPr>
              <a:t>MISSED!!!</a:t>
            </a:r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4295775" y="3500438"/>
            <a:ext cx="1987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b="1">
                <a:solidFill>
                  <a:srgbClr val="CC0000"/>
                </a:solidFill>
                <a:latin typeface="Arial" charset="0"/>
              </a:rPr>
              <a:t>38 school weeks</a:t>
            </a:r>
          </a:p>
        </p:txBody>
      </p:sp>
      <p:graphicFrame>
        <p:nvGraphicFramePr>
          <p:cNvPr id="126116" name="Group 164"/>
          <p:cNvGraphicFramePr>
            <a:graphicFrameLocks noGrp="1"/>
          </p:cNvGraphicFramePr>
          <p:nvPr>
            <p:ph sz="half" idx="2"/>
          </p:nvPr>
        </p:nvGraphicFramePr>
        <p:xfrm>
          <a:off x="2566989" y="4005263"/>
          <a:ext cx="6842125" cy="1478280"/>
        </p:xfrm>
        <a:graphic>
          <a:graphicData uri="http://schemas.openxmlformats.org/drawingml/2006/table">
            <a:tbl>
              <a:tblPr/>
              <a:tblGrid>
                <a:gridCol w="2328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6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865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Sept                                                        July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charset="0"/>
                          <a:cs typeface="Times New Roman" charset="0"/>
                        </a:rPr>
                        <a:t>?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" pitchFamily="18" charset="0"/>
                        <a:cs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5">
                      <a:fgClr>
                        <a:schemeClr val="accent1"/>
                      </a:fgClr>
                      <a:bgClr>
                        <a:schemeClr val="tx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6107" name="Rectangle 155"/>
          <p:cNvSpPr>
            <a:spLocks noChangeArrowheads="1"/>
          </p:cNvSpPr>
          <p:nvPr/>
        </p:nvSpPr>
        <p:spPr bwMode="auto">
          <a:xfrm>
            <a:off x="4224339" y="5949951"/>
            <a:ext cx="2497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000" b="1">
                <a:solidFill>
                  <a:srgbClr val="CC0000"/>
                </a:solidFill>
                <a:latin typeface="Arial" charset="0"/>
              </a:rPr>
              <a:t>Absent for 4 weeks</a:t>
            </a:r>
          </a:p>
        </p:txBody>
      </p:sp>
      <p:sp>
        <p:nvSpPr>
          <p:cNvPr id="126108" name="AutoShape 156"/>
          <p:cNvSpPr>
            <a:spLocks noChangeArrowheads="1"/>
          </p:cNvSpPr>
          <p:nvPr/>
        </p:nvSpPr>
        <p:spPr bwMode="auto">
          <a:xfrm>
            <a:off x="5232400" y="5373688"/>
            <a:ext cx="71438" cy="576262"/>
          </a:xfrm>
          <a:prstGeom prst="upArrow">
            <a:avLst>
              <a:gd name="adj1" fmla="val 50000"/>
              <a:gd name="adj2" fmla="val 20166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6109" name="AutoShape 157"/>
          <p:cNvSpPr>
            <a:spLocks noChangeArrowheads="1"/>
          </p:cNvSpPr>
          <p:nvPr/>
        </p:nvSpPr>
        <p:spPr bwMode="auto">
          <a:xfrm>
            <a:off x="3000376" y="4437064"/>
            <a:ext cx="5903913" cy="288925"/>
          </a:xfrm>
          <a:prstGeom prst="leftRightArrow">
            <a:avLst>
              <a:gd name="adj1" fmla="val 50000"/>
              <a:gd name="adj2" fmla="val 408681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34333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610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1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solidFill>
                  <a:srgbClr val="FF0000"/>
                </a:solidFill>
              </a:rPr>
              <a:t>90%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attendance over</a:t>
            </a:r>
            <a:r>
              <a:rPr lang="en-GB" sz="4000" dirty="0">
                <a:solidFill>
                  <a:srgbClr val="FF0000"/>
                </a:solidFill>
              </a:rPr>
              <a:t> 5</a:t>
            </a:r>
            <a:r>
              <a:rPr lang="en-GB" sz="4000" dirty="0"/>
              <a:t> years of primary school….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981200"/>
            <a:ext cx="8218488" cy="1016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en-GB" sz="4400" dirty="0">
                <a:solidFill>
                  <a:srgbClr val="FF3300"/>
                </a:solidFill>
              </a:rPr>
              <a:t>=</a:t>
            </a:r>
            <a:r>
              <a:rPr lang="en-GB" sz="2800" dirty="0"/>
              <a:t> </a:t>
            </a:r>
            <a:r>
              <a:rPr lang="en-GB" sz="4000" b="1" dirty="0">
                <a:solidFill>
                  <a:srgbClr val="FF0000"/>
                </a:solidFill>
              </a:rPr>
              <a:t>½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2800" dirty="0"/>
              <a:t>a school </a:t>
            </a:r>
            <a:r>
              <a:rPr lang="en-GB" sz="3600" b="1" dirty="0">
                <a:solidFill>
                  <a:srgbClr val="FF0000"/>
                </a:solidFill>
              </a:rPr>
              <a:t>year missed!</a:t>
            </a:r>
          </a:p>
        </p:txBody>
      </p:sp>
      <p:sp>
        <p:nvSpPr>
          <p:cNvPr id="127274" name="AutoShape 298"/>
          <p:cNvSpPr>
            <a:spLocks noChangeArrowheads="1"/>
          </p:cNvSpPr>
          <p:nvPr/>
        </p:nvSpPr>
        <p:spPr bwMode="auto">
          <a:xfrm>
            <a:off x="3216276" y="2997200"/>
            <a:ext cx="6264275" cy="287338"/>
          </a:xfrm>
          <a:prstGeom prst="leftRightArrow">
            <a:avLst>
              <a:gd name="adj1" fmla="val 50000"/>
              <a:gd name="adj2" fmla="val 436021"/>
            </a:avLst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42188E2-0D4B-4E7A-A86C-48F9759B1931}"/>
              </a:ext>
            </a:extLst>
          </p:cNvPr>
          <p:cNvSpPr/>
          <p:nvPr/>
        </p:nvSpPr>
        <p:spPr>
          <a:xfrm>
            <a:off x="2855640" y="3573462"/>
            <a:ext cx="67687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SzPct val="100000"/>
            </a:pPr>
            <a:r>
              <a:rPr lang="en-GB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½ a year absent from school</a:t>
            </a:r>
            <a:endParaRPr lang="en-GB" sz="4400" dirty="0">
              <a:effectLst>
                <a:outerShdw blurRad="38100" dist="38100" dir="2700000" algn="tl">
                  <a:srgbClr val="000000"/>
                </a:outerShdw>
              </a:effectLst>
              <a:latin typeface="Times" pitchFamily="18" charset="0"/>
              <a:cs typeface="Times New Roman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5D2A52-7F67-4262-BFD4-8EAA6C9C3E61}"/>
              </a:ext>
            </a:extLst>
          </p:cNvPr>
          <p:cNvSpPr/>
          <p:nvPr/>
        </p:nvSpPr>
        <p:spPr>
          <a:xfrm>
            <a:off x="2567608" y="2956203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100000"/>
            </a:pPr>
            <a:r>
              <a:rPr lang="en-GB" b="1" dirty="0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Sept                                                                                              July</a:t>
            </a: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  <a:latin typeface="Times" pitchFamily="18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69879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What impact might this have on Raju’s life……?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r">
              <a:buFont typeface="Wingdings" pitchFamily="2" charset="2"/>
              <a:buNone/>
            </a:pPr>
            <a:r>
              <a:rPr lang="en-GB" dirty="0"/>
              <a:t>Research suggests that </a:t>
            </a:r>
            <a:r>
              <a:rPr lang="en-GB" sz="4000" b="1" dirty="0">
                <a:solidFill>
                  <a:srgbClr val="FF0000"/>
                </a:solidFill>
              </a:rPr>
              <a:t>17 missed school days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a year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sz="4400" b="1" dirty="0">
                <a:solidFill>
                  <a:srgbClr val="FF0000"/>
                </a:solidFill>
              </a:rPr>
              <a:t>=</a:t>
            </a:r>
            <a:r>
              <a:rPr lang="en-GB" dirty="0"/>
              <a:t> GCSE grade </a:t>
            </a:r>
            <a:r>
              <a:rPr lang="en-GB" sz="4000" b="1" dirty="0">
                <a:solidFill>
                  <a:srgbClr val="FF0000"/>
                </a:solidFill>
              </a:rPr>
              <a:t>DROP</a:t>
            </a:r>
            <a:r>
              <a:rPr lang="en-GB" sz="4000" b="1" dirty="0"/>
              <a:t> </a:t>
            </a:r>
            <a:r>
              <a:rPr lang="en-GB" dirty="0"/>
              <a:t>in achievement. (DfES)</a:t>
            </a:r>
          </a:p>
          <a:p>
            <a:pPr algn="ctr">
              <a:buFont typeface="Wingdings" pitchFamily="2" charset="2"/>
              <a:buNone/>
            </a:pPr>
            <a:r>
              <a:rPr lang="en-GB" sz="3200" dirty="0"/>
              <a:t>The greater the attendance the greater the achievement.</a:t>
            </a:r>
            <a:endParaRPr lang="en-GB" sz="3200" dirty="0">
              <a:ea typeface="Calibri"/>
              <a:cs typeface="Calibri"/>
            </a:endParaRPr>
          </a:p>
        </p:txBody>
      </p:sp>
      <p:pic>
        <p:nvPicPr>
          <p:cNvPr id="128005" name="Picture 5" descr="MCj039748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4756" y="4439181"/>
            <a:ext cx="1609725" cy="1514475"/>
          </a:xfrm>
          <a:prstGeom prst="rect">
            <a:avLst/>
          </a:prstGeom>
          <a:noFill/>
        </p:spPr>
      </p:pic>
      <p:pic>
        <p:nvPicPr>
          <p:cNvPr id="128007" name="Picture 7" descr="MCj039815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75059" y="4362980"/>
            <a:ext cx="1362075" cy="1822450"/>
          </a:xfrm>
          <a:prstGeom prst="rect">
            <a:avLst/>
          </a:prstGeom>
          <a:noFill/>
        </p:spPr>
      </p:pic>
      <p:pic>
        <p:nvPicPr>
          <p:cNvPr id="128008" name="Picture 8" descr="MMj03034700000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6571" y="4502680"/>
            <a:ext cx="1655762" cy="1149350"/>
          </a:xfrm>
          <a:prstGeom prst="rect">
            <a:avLst/>
          </a:prstGeom>
          <a:noFill/>
        </p:spPr>
      </p:pic>
      <p:sp>
        <p:nvSpPr>
          <p:cNvPr id="128011" name="AutoShape 11"/>
          <p:cNvSpPr>
            <a:spLocks noChangeArrowheads="1"/>
          </p:cNvSpPr>
          <p:nvPr/>
        </p:nvSpPr>
        <p:spPr bwMode="auto">
          <a:xfrm rot="20184507">
            <a:off x="727604" y="1019705"/>
            <a:ext cx="431800" cy="2216150"/>
          </a:xfrm>
          <a:prstGeom prst="downArrow">
            <a:avLst>
              <a:gd name="adj1" fmla="val 50000"/>
              <a:gd name="adj2" fmla="val 128309"/>
            </a:avLst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CC0000"/>
              </a:solidFill>
            </a:endParaRPr>
          </a:p>
        </p:txBody>
      </p:sp>
      <p:sp>
        <p:nvSpPr>
          <p:cNvPr id="128012" name="AutoShape 12"/>
          <p:cNvSpPr>
            <a:spLocks noChangeArrowheads="1"/>
          </p:cNvSpPr>
          <p:nvPr/>
        </p:nvSpPr>
        <p:spPr bwMode="auto">
          <a:xfrm rot="10800000">
            <a:off x="9575800" y="4367213"/>
            <a:ext cx="431800" cy="2017712"/>
          </a:xfrm>
          <a:prstGeom prst="downArrow">
            <a:avLst>
              <a:gd name="adj1" fmla="val 50000"/>
              <a:gd name="adj2" fmla="val 116820"/>
            </a:avLst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78048"/>
      </p:ext>
    </p:extLst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80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280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1" grpId="0" animBg="1"/>
      <p:bldP spid="1280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So </a:t>
            </a:r>
            <a:r>
              <a:rPr lang="en-GB" sz="4000" b="1" dirty="0">
                <a:solidFill>
                  <a:srgbClr val="FF0000"/>
                </a:solidFill>
              </a:rPr>
              <a:t>90%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is </a:t>
            </a:r>
            <a:r>
              <a:rPr lang="en-GB" sz="4000" b="1" dirty="0">
                <a:solidFill>
                  <a:srgbClr val="FF3300"/>
                </a:solidFill>
              </a:rPr>
              <a:t>not</a:t>
            </a:r>
            <a:r>
              <a:rPr lang="en-GB" sz="4000" dirty="0"/>
              <a:t> quite as good as it first seemed.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4000"/>
              <a:t>What can    do as a parent to increase my child's attendance?</a:t>
            </a:r>
          </a:p>
        </p:txBody>
      </p:sp>
      <p:pic>
        <p:nvPicPr>
          <p:cNvPr id="130052" name="Picture 4" descr="MCj0078711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2401" y="3500439"/>
            <a:ext cx="1108075" cy="2687637"/>
          </a:xfrm>
          <a:prstGeom prst="rect">
            <a:avLst/>
          </a:prstGeom>
          <a:noFill/>
        </p:spPr>
      </p:pic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3046942" y="1713971"/>
            <a:ext cx="5032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40" tIns="45720" rIns="91440" bIns="4572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51091829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00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Ways for parents to encourage</a:t>
            </a:r>
            <a:r>
              <a:rPr lang="en-GB" sz="4000">
                <a:solidFill>
                  <a:schemeClr val="tx1"/>
                </a:solidFill>
              </a:rPr>
              <a:t> </a:t>
            </a:r>
            <a:r>
              <a:rPr lang="en-GB" sz="4000"/>
              <a:t>attendance: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 sz="4000" dirty="0"/>
              <a:t>Find out </a:t>
            </a:r>
            <a:r>
              <a:rPr lang="en-GB" sz="4000" b="1" dirty="0">
                <a:solidFill>
                  <a:srgbClr val="FF0000"/>
                </a:solidFill>
              </a:rPr>
              <a:t>regularly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your child's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b="1" dirty="0">
                <a:solidFill>
                  <a:srgbClr val="FF0000"/>
                </a:solidFill>
              </a:rPr>
              <a:t>absence.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endParaRPr lang="en-GB" sz="4000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4000" b="1" dirty="0">
                <a:solidFill>
                  <a:srgbClr val="FF0000"/>
                </a:solidFill>
              </a:rPr>
              <a:t>Talk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regularly with your child about school and how they feel about it. More likely to attend if they feel supported and anxieties </a:t>
            </a:r>
            <a:r>
              <a:rPr lang="en-GB" sz="4000" b="1" dirty="0">
                <a:solidFill>
                  <a:srgbClr val="FF0000"/>
                </a:solidFill>
              </a:rPr>
              <a:t>listened</a:t>
            </a:r>
            <a:r>
              <a:rPr lang="en-GB" sz="4000" dirty="0"/>
              <a:t> to.</a:t>
            </a:r>
            <a:endParaRPr lang="en-GB" sz="4000" dirty="0">
              <a:ea typeface="Calibri"/>
              <a:cs typeface="Calibri"/>
            </a:endParaRPr>
          </a:p>
        </p:txBody>
      </p:sp>
      <p:pic>
        <p:nvPicPr>
          <p:cNvPr id="131076" name="Picture 4" descr="MCj0304299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7664" y="5589589"/>
            <a:ext cx="1811337" cy="860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1399272"/>
      </p:ext>
    </p:extLst>
  </p:cSld>
  <p:clrMapOvr>
    <a:masterClrMapping/>
  </p:clrMapOvr>
  <p:transition advTm="1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81000"/>
            <a:ext cx="8229600" cy="960438"/>
          </a:xfrm>
        </p:spPr>
        <p:txBody>
          <a:bodyPr/>
          <a:lstStyle/>
          <a:p>
            <a:r>
              <a:rPr lang="en-GB" sz="4000"/>
              <a:t>Ways for parents to encourage attendance: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700214"/>
            <a:ext cx="8229600" cy="439578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3"/>
            </a:pPr>
            <a:r>
              <a:rPr lang="en-GB" sz="3600" b="1" dirty="0">
                <a:solidFill>
                  <a:srgbClr val="FFFF00"/>
                </a:solidFill>
              </a:rPr>
              <a:t>Phone</a:t>
            </a:r>
            <a:r>
              <a:rPr lang="en-GB" sz="3600" dirty="0">
                <a:solidFill>
                  <a:srgbClr val="FFFF00"/>
                </a:solidFill>
              </a:rPr>
              <a:t> </a:t>
            </a:r>
            <a:r>
              <a:rPr lang="en-GB" sz="3600" dirty="0"/>
              <a:t>us as soon as possible to tell us why your child is absent, and when you expect them to return. </a:t>
            </a:r>
            <a:endParaRPr lang="en-GB" sz="3600" dirty="0">
              <a:ea typeface="Calibri"/>
              <a:cs typeface="Calibri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3"/>
            </a:pPr>
            <a:endParaRPr lang="en-GB" sz="3600" dirty="0">
              <a:ea typeface="Calibri"/>
              <a:cs typeface="Calibri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3"/>
            </a:pPr>
            <a:r>
              <a:rPr lang="en-GB" sz="3600" dirty="0"/>
              <a:t>Only grant days at home for </a:t>
            </a:r>
            <a:r>
              <a:rPr lang="en-GB" sz="3600" b="1" dirty="0">
                <a:solidFill>
                  <a:srgbClr val="FFFF00"/>
                </a:solidFill>
              </a:rPr>
              <a:t>genuine</a:t>
            </a:r>
            <a:r>
              <a:rPr lang="en-GB" sz="3600" dirty="0"/>
              <a:t> illness. (you will know!!)</a:t>
            </a:r>
            <a:endParaRPr lang="en-GB" sz="3600" dirty="0">
              <a:ea typeface="Calibri"/>
              <a:cs typeface="Calibri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3"/>
            </a:pPr>
            <a:endParaRPr lang="en-GB" sz="3600" dirty="0">
              <a:ea typeface="Calibri"/>
              <a:cs typeface="Calibri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3"/>
            </a:pPr>
            <a:r>
              <a:rPr lang="en-GB" sz="3600" b="1" dirty="0">
                <a:solidFill>
                  <a:srgbClr val="FFFF00"/>
                </a:solidFill>
              </a:rPr>
              <a:t>Avoid</a:t>
            </a:r>
            <a:r>
              <a:rPr lang="en-GB" sz="3600" dirty="0">
                <a:solidFill>
                  <a:srgbClr val="FFFF00"/>
                </a:solidFill>
              </a:rPr>
              <a:t> </a:t>
            </a:r>
            <a:r>
              <a:rPr lang="en-GB" sz="3600" dirty="0"/>
              <a:t>taking holidays in school time.</a:t>
            </a:r>
            <a:endParaRPr lang="en-GB" sz="3600" dirty="0">
              <a:ea typeface="Calibri"/>
              <a:cs typeface="Calibri"/>
            </a:endParaRPr>
          </a:p>
        </p:txBody>
      </p:sp>
      <p:pic>
        <p:nvPicPr>
          <p:cNvPr id="132100" name="Picture 4" descr="MCj0384154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4045" y="1848758"/>
            <a:ext cx="1008062" cy="866775"/>
          </a:xfrm>
          <a:prstGeom prst="rect">
            <a:avLst/>
          </a:prstGeom>
          <a:noFill/>
        </p:spPr>
      </p:pic>
      <p:pic>
        <p:nvPicPr>
          <p:cNvPr id="132102" name="Picture 6" descr="MCj0136723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95317" y="3750130"/>
            <a:ext cx="1331912" cy="1235075"/>
          </a:xfrm>
          <a:prstGeom prst="rect">
            <a:avLst/>
          </a:prstGeom>
          <a:noFill/>
        </p:spPr>
      </p:pic>
      <p:pic>
        <p:nvPicPr>
          <p:cNvPr id="132103" name="Picture 7" descr="MCj0236566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53400" y="5505451"/>
            <a:ext cx="809625" cy="911225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Ways for parents to encourage attendance: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609600" indent="-609600">
              <a:buFont typeface="Wingdings" pitchFamily="2" charset="2"/>
              <a:buAutoNum type="arabicPeriod" startAt="6"/>
            </a:pPr>
            <a:r>
              <a:rPr lang="en-GB" sz="3600" dirty="0"/>
              <a:t> Avoid booking doctor’s and dentist appointments during the school day. </a:t>
            </a:r>
            <a:endParaRPr lang="en-GB" sz="3600">
              <a:ea typeface="Calibri"/>
              <a:cs typeface="Calibri"/>
            </a:endParaRPr>
          </a:p>
          <a:p>
            <a:pPr marL="609600" indent="-609600">
              <a:buFont typeface="Wingdings" pitchFamily="2" charset="2"/>
              <a:buAutoNum type="arabicPeriod" startAt="6"/>
            </a:pPr>
            <a:r>
              <a:rPr lang="en-GB" sz="3600" dirty="0"/>
              <a:t>Know </a:t>
            </a:r>
            <a:r>
              <a:rPr lang="en-GB" sz="3600" b="1" dirty="0">
                <a:solidFill>
                  <a:srgbClr val="FFFF00"/>
                </a:solidFill>
              </a:rPr>
              <a:t>routines </a:t>
            </a:r>
            <a:r>
              <a:rPr lang="en-GB" sz="3600" dirty="0"/>
              <a:t>of the school </a:t>
            </a:r>
            <a:r>
              <a:rPr lang="en-GB" sz="3600" b="1" dirty="0">
                <a:solidFill>
                  <a:srgbClr val="FFFF00"/>
                </a:solidFill>
              </a:rPr>
              <a:t>day</a:t>
            </a:r>
            <a:r>
              <a:rPr lang="en-GB" sz="3600" dirty="0">
                <a:solidFill>
                  <a:srgbClr val="FFFF00"/>
                </a:solidFill>
              </a:rPr>
              <a:t> </a:t>
            </a:r>
            <a:r>
              <a:rPr lang="en-GB" sz="3600" dirty="0"/>
              <a:t>to avoid issues, e.g. have they got their PE kit? </a:t>
            </a:r>
            <a:endParaRPr lang="en-GB" sz="3600">
              <a:ea typeface="Calibri"/>
              <a:cs typeface="Calibri"/>
            </a:endParaRPr>
          </a:p>
          <a:p>
            <a:pPr marL="609600" indent="-609600">
              <a:buFont typeface="Wingdings" pitchFamily="2" charset="2"/>
              <a:buAutoNum type="arabicPeriod" startAt="6"/>
            </a:pPr>
            <a:r>
              <a:rPr lang="en-GB" sz="3600" dirty="0"/>
              <a:t>If you have concerns </a:t>
            </a:r>
            <a:r>
              <a:rPr lang="en-GB" sz="3600" dirty="0">
                <a:solidFill>
                  <a:srgbClr val="000000"/>
                </a:solidFill>
              </a:rPr>
              <a:t>please come and </a:t>
            </a:r>
            <a:r>
              <a:rPr lang="en-GB" sz="3600" b="1" i="1" dirty="0"/>
              <a:t>See Me or Mrs Barnett</a:t>
            </a:r>
            <a:r>
              <a:rPr lang="en-GB" sz="3600" dirty="0"/>
              <a:t>– I can </a:t>
            </a:r>
            <a:r>
              <a:rPr lang="en-GB" sz="3600" b="1" dirty="0"/>
              <a:t>check </a:t>
            </a:r>
            <a:r>
              <a:rPr lang="en-GB" sz="3600" dirty="0"/>
              <a:t>attendance and be discreet.</a:t>
            </a:r>
            <a:endParaRPr lang="en-GB" sz="3600">
              <a:ea typeface="Calibri"/>
              <a:cs typeface="Calibri"/>
            </a:endParaRPr>
          </a:p>
          <a:p>
            <a:pPr marL="609600" indent="-609600">
              <a:buFont typeface="Wingdings" pitchFamily="2" charset="2"/>
              <a:buAutoNum type="arabicPeriod" startAt="6"/>
            </a:pPr>
            <a:r>
              <a:rPr lang="en-GB" sz="3600" b="1" dirty="0">
                <a:solidFill>
                  <a:srgbClr val="FF0000"/>
                </a:solidFill>
              </a:rPr>
              <a:t>PRAISE AND REWARD GOOD ATTENDANCE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33124" name="Picture 4" descr="MCj0280056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1988" y="2276475"/>
            <a:ext cx="900112" cy="795338"/>
          </a:xfrm>
          <a:prstGeom prst="rect">
            <a:avLst/>
          </a:prstGeom>
          <a:noFill/>
        </p:spPr>
      </p:pic>
      <p:pic>
        <p:nvPicPr>
          <p:cNvPr id="133125" name="Picture 5" descr="MCj007873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55201" y="5188631"/>
            <a:ext cx="841375" cy="887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19727717"/>
      </p:ext>
    </p:extLst>
  </p:cSld>
  <p:clrMapOvr>
    <a:masterClrMapping/>
  </p:clrMapOvr>
  <p:transition advTm="1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Attend and Achieve!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If a school can </a:t>
            </a:r>
            <a:r>
              <a:rPr lang="en-GB" sz="3200" b="1" dirty="0">
                <a:solidFill>
                  <a:srgbClr val="00FF00"/>
                </a:solidFill>
              </a:rPr>
              <a:t>improve</a:t>
            </a:r>
            <a:r>
              <a:rPr lang="en-GB" sz="3200" dirty="0"/>
              <a:t> attendance by </a:t>
            </a:r>
            <a:r>
              <a:rPr lang="en-GB" sz="3200" b="1" dirty="0">
                <a:solidFill>
                  <a:srgbClr val="00FF00"/>
                </a:solidFill>
              </a:rPr>
              <a:t>1%,</a:t>
            </a:r>
            <a:r>
              <a:rPr lang="en-GB" sz="3200" dirty="0"/>
              <a:t> they will see a </a:t>
            </a:r>
            <a:r>
              <a:rPr lang="en-GB" sz="3200" b="1" dirty="0">
                <a:solidFill>
                  <a:srgbClr val="00FF00"/>
                </a:solidFill>
              </a:rPr>
              <a:t>5-6%</a:t>
            </a:r>
            <a:r>
              <a:rPr lang="en-GB" sz="3200" dirty="0"/>
              <a:t> improvement in </a:t>
            </a:r>
            <a:r>
              <a:rPr lang="en-GB" sz="3200" b="1" dirty="0">
                <a:solidFill>
                  <a:srgbClr val="00FF00"/>
                </a:solidFill>
              </a:rPr>
              <a:t>attainment.</a:t>
            </a:r>
            <a:r>
              <a:rPr lang="en-GB" sz="3200" dirty="0"/>
              <a:t> (Department for Education and Skills)</a:t>
            </a:r>
            <a:endParaRPr lang="en-GB" sz="3200" dirty="0">
              <a:ea typeface="Calibri"/>
              <a:cs typeface="Calibri"/>
            </a:endParaRPr>
          </a:p>
          <a:p>
            <a:r>
              <a:rPr lang="en-GB" sz="3200" dirty="0"/>
              <a:t>Please </a:t>
            </a:r>
            <a:r>
              <a:rPr lang="en-GB" sz="3200" b="1" dirty="0">
                <a:solidFill>
                  <a:srgbClr val="00FF00"/>
                </a:solidFill>
              </a:rPr>
              <a:t>help</a:t>
            </a:r>
            <a:r>
              <a:rPr lang="en-GB" sz="3200" dirty="0"/>
              <a:t> us and </a:t>
            </a:r>
            <a:r>
              <a:rPr lang="en-GB" sz="3200" dirty="0">
                <a:solidFill>
                  <a:srgbClr val="00FF00"/>
                </a:solidFill>
              </a:rPr>
              <a:t>your child</a:t>
            </a:r>
            <a:r>
              <a:rPr lang="en-GB" sz="3200" dirty="0"/>
              <a:t> by ensuring their attendance remains above </a:t>
            </a:r>
            <a:r>
              <a:rPr lang="en-GB" sz="3200" b="1" dirty="0">
                <a:solidFill>
                  <a:srgbClr val="00FF00"/>
                </a:solidFill>
              </a:rPr>
              <a:t>95%,</a:t>
            </a:r>
            <a:r>
              <a:rPr lang="en-GB" sz="3200" dirty="0"/>
              <a:t> allowing them to </a:t>
            </a:r>
            <a:r>
              <a:rPr lang="en-GB" sz="3200" b="1" dirty="0">
                <a:solidFill>
                  <a:srgbClr val="00FF00"/>
                </a:solidFill>
              </a:rPr>
              <a:t>achieve </a:t>
            </a:r>
            <a:r>
              <a:rPr lang="en-GB" sz="3200" dirty="0"/>
              <a:t>their potential.	</a:t>
            </a:r>
            <a:endParaRPr lang="en-GB" sz="3200" dirty="0">
              <a:ea typeface="Calibri"/>
              <a:cs typeface="Calibri"/>
            </a:endParaRPr>
          </a:p>
        </p:txBody>
      </p:sp>
      <p:pic>
        <p:nvPicPr>
          <p:cNvPr id="136196" name="Picture 4" descr="MCj0398287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8662" y="4355420"/>
            <a:ext cx="1827213" cy="1339850"/>
          </a:xfrm>
          <a:prstGeom prst="rect">
            <a:avLst/>
          </a:prstGeom>
          <a:noFill/>
        </p:spPr>
      </p:pic>
      <p:pic>
        <p:nvPicPr>
          <p:cNvPr id="136197" name="Picture 5" descr="j028678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64650" y="5516564"/>
            <a:ext cx="839788" cy="10493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74251950"/>
      </p:ext>
    </p:extLst>
  </p:cSld>
  <p:clrMapOvr>
    <a:masterClrMapping/>
  </p:clrMapOvr>
  <p:transition advTm="1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1C1B7-74B5-4695-9B78-4D6E880935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4005064"/>
            <a:ext cx="8229600" cy="180784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Being in school every day that it is open, is important to your child’s achievement, wellbeing, and their wider development.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7D2267-F115-4EC9-926D-A7B3585B2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004731"/>
            <a:ext cx="8872386" cy="295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60190"/>
      </p:ext>
    </p:extLst>
  </p:cSld>
  <p:clrMapOvr>
    <a:masterClrMapping/>
  </p:clrMapOvr>
  <p:transition advTm="10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Content Placeholder 3" descr="A logo for a school&#10;&#10;Description automatically generated">
            <a:extLst>
              <a:ext uri="{FF2B5EF4-FFF2-40B4-BE49-F238E27FC236}">
                <a16:creationId xmlns:a16="http://schemas.microsoft.com/office/drawing/2014/main" id="{A788C1AC-7909-959F-785F-3DB8A4247A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15947" y="180281"/>
            <a:ext cx="3438303" cy="25869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649443-E5E3-3E1C-7543-EEDC5FD631CD}"/>
              </a:ext>
            </a:extLst>
          </p:cNvPr>
          <p:cNvSpPr txBox="1"/>
          <p:nvPr/>
        </p:nvSpPr>
        <p:spPr>
          <a:xfrm>
            <a:off x="212581" y="180281"/>
            <a:ext cx="8204445" cy="674030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dirty="0"/>
              <a:t>Curriculum for UKS2</a:t>
            </a:r>
          </a:p>
          <a:p>
            <a:r>
              <a:rPr lang="en-US" sz="3600" dirty="0"/>
              <a:t>•	Reading</a:t>
            </a:r>
          </a:p>
          <a:p>
            <a:r>
              <a:rPr lang="en-US" sz="3600" dirty="0"/>
              <a:t>•	Writing</a:t>
            </a:r>
          </a:p>
          <a:p>
            <a:r>
              <a:rPr lang="en-US" sz="3600" dirty="0"/>
              <a:t>•	</a:t>
            </a:r>
            <a:r>
              <a:rPr lang="en-US" sz="3600" dirty="0" err="1"/>
              <a:t>SPaG</a:t>
            </a:r>
            <a:r>
              <a:rPr lang="en-US" sz="3600" dirty="0"/>
              <a:t>  </a:t>
            </a:r>
            <a:r>
              <a:rPr lang="en-US" sz="2000" dirty="0"/>
              <a:t>(Spelling, Punctuation &amp; Grammar)</a:t>
            </a:r>
            <a:endParaRPr lang="en-US" sz="2000" dirty="0">
              <a:ea typeface="Calibri"/>
              <a:cs typeface="Calibri"/>
            </a:endParaRPr>
          </a:p>
          <a:p>
            <a:r>
              <a:rPr lang="en-US" sz="3600" dirty="0"/>
              <a:t>•	</a:t>
            </a:r>
            <a:r>
              <a:rPr lang="en-US" sz="3600" dirty="0" err="1"/>
              <a:t>Maths</a:t>
            </a:r>
            <a:endParaRPr lang="en-US" sz="3600" dirty="0"/>
          </a:p>
          <a:p>
            <a:r>
              <a:rPr lang="en-US" sz="3600" dirty="0"/>
              <a:t>•	Science </a:t>
            </a:r>
          </a:p>
          <a:p>
            <a:r>
              <a:rPr lang="en-US" sz="3600" dirty="0"/>
              <a:t>•	Foundation subjects – History, Geography,</a:t>
            </a:r>
            <a:endParaRPr lang="en-US" sz="3600" dirty="0">
              <a:ea typeface="Calibri"/>
              <a:cs typeface="Calibri"/>
            </a:endParaRPr>
          </a:p>
          <a:p>
            <a:r>
              <a:rPr lang="en-US" sz="3600" dirty="0">
                <a:ea typeface="Calibri"/>
                <a:cs typeface="Calibri"/>
              </a:rPr>
              <a:t>RE, PSHE, Art &amp; DT.</a:t>
            </a:r>
            <a:endParaRPr lang="en-US" sz="3600" dirty="0"/>
          </a:p>
          <a:p>
            <a:r>
              <a:rPr lang="en-US" sz="3600" dirty="0"/>
              <a:t>•	PE </a:t>
            </a:r>
          </a:p>
          <a:p>
            <a:r>
              <a:rPr lang="en-US" sz="3600" dirty="0"/>
              <a:t>•	SATs (Year 6)</a:t>
            </a:r>
          </a:p>
          <a:p>
            <a:r>
              <a:rPr lang="en-US" sz="3600" dirty="0"/>
              <a:t>•	How to support your child</a:t>
            </a:r>
          </a:p>
        </p:txBody>
      </p:sp>
    </p:spTree>
    <p:extLst>
      <p:ext uri="{BB962C8B-B14F-4D97-AF65-F5344CB8AC3E}">
        <p14:creationId xmlns:p14="http://schemas.microsoft.com/office/powerpoint/2010/main" val="22072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5397E9-B4FF-5EE8-F742-723BD57FF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2103" y="411306"/>
            <a:ext cx="3342859" cy="13725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A77C8A-C194-DE94-AEF1-65B043C361BF}"/>
              </a:ext>
            </a:extLst>
          </p:cNvPr>
          <p:cNvSpPr txBox="1"/>
          <p:nvPr/>
        </p:nvSpPr>
        <p:spPr>
          <a:xfrm>
            <a:off x="251953" y="255761"/>
            <a:ext cx="74346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/>
              <a:t>Phonics</a:t>
            </a:r>
          </a:p>
          <a:p>
            <a:r>
              <a:rPr lang="en-US" sz="2400" dirty="0"/>
              <a:t>•Daily Read Write Inc phonics lessons for children who need them.</a:t>
            </a:r>
          </a:p>
          <a:p>
            <a:r>
              <a:rPr lang="en-US" sz="2400" dirty="0"/>
              <a:t>•Racing to English inline with the phonics </a:t>
            </a:r>
            <a:r>
              <a:rPr lang="en-US" sz="2400" dirty="0" err="1"/>
              <a:t>programme</a:t>
            </a:r>
            <a:r>
              <a:rPr lang="en-US" sz="2400" dirty="0"/>
              <a:t> for a bridge of fluency and comprehension activities before moving into Whole Class Reading lessons.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89202A8-EAA5-FECA-BAE7-42D61E97E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53" y="3555540"/>
            <a:ext cx="3159844" cy="176596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AC9C6A7-F6DA-81B4-FE1A-61FF98B126B8}"/>
              </a:ext>
            </a:extLst>
          </p:cNvPr>
          <p:cNvSpPr txBox="1"/>
          <p:nvPr/>
        </p:nvSpPr>
        <p:spPr>
          <a:xfrm>
            <a:off x="3458785" y="3344723"/>
            <a:ext cx="854833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/>
              <a:t>Whole class reading</a:t>
            </a:r>
          </a:p>
          <a:p>
            <a:r>
              <a:rPr lang="en-US" sz="2400" dirty="0"/>
              <a:t>•5 x 60-minute lessons per week</a:t>
            </a:r>
          </a:p>
          <a:p>
            <a:r>
              <a:rPr lang="en-US" sz="2400" dirty="0"/>
              <a:t>•Vocabulary, fluency reading strategies (echo, coral, independent), text discussion and reading for pleasure.</a:t>
            </a:r>
          </a:p>
          <a:p>
            <a:r>
              <a:rPr lang="en-US" sz="2400" dirty="0"/>
              <a:t>•A combination of questions and activities to explore the text with a termly focus on one skill.</a:t>
            </a:r>
          </a:p>
          <a:p>
            <a:r>
              <a:rPr lang="en-US" sz="2400" dirty="0"/>
              <a:t>•1 minute read practice to develop understanding with speed.</a:t>
            </a:r>
          </a:p>
        </p:txBody>
      </p:sp>
    </p:spTree>
    <p:extLst>
      <p:ext uri="{BB962C8B-B14F-4D97-AF65-F5344CB8AC3E}">
        <p14:creationId xmlns:p14="http://schemas.microsoft.com/office/powerpoint/2010/main" val="362558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C886788-700E-4D20-9F80-E0E96837A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1850674C-4E08-4C62-A3E2-6337FE4F7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BCE4FF05-2B0C-4C97-A9B4-E163085A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317879-8D76-9008-1377-C3608568C48C}"/>
              </a:ext>
            </a:extLst>
          </p:cNvPr>
          <p:cNvSpPr txBox="1"/>
          <p:nvPr/>
        </p:nvSpPr>
        <p:spPr>
          <a:xfrm>
            <a:off x="475488" y="1124712"/>
            <a:ext cx="4023360" cy="3200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Year 5 writing Assessment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9C2A7A-A6B6-4A56-B11C-8E967D88A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710FEE-D6B2-D60B-37AF-5EBFAE02A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190" y="359631"/>
            <a:ext cx="3118110" cy="135118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FDBD7205-E536-4134-8768-AC3E1A3C5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5168AB-A045-5351-2C6C-4AEAB8044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375" y="2323533"/>
            <a:ext cx="5968149" cy="41748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602BEC-EADB-DFEE-E0B9-A9DE5C606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9755" y="253929"/>
            <a:ext cx="2871216" cy="199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72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C886788-700E-4D20-9F80-E0E96837A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1850674C-4E08-4C62-A3E2-6337FE4F7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BCE4FF05-2B0C-4C97-A9B4-E163085A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317879-8D76-9008-1377-C3608568C48C}"/>
              </a:ext>
            </a:extLst>
          </p:cNvPr>
          <p:cNvSpPr txBox="1"/>
          <p:nvPr/>
        </p:nvSpPr>
        <p:spPr>
          <a:xfrm>
            <a:off x="475488" y="1124712"/>
            <a:ext cx="4023360" cy="3200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Year 6 writing Assessment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9C2A7A-A6B6-4A56-B11C-8E967D88A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710FEE-D6B2-D60B-37AF-5EBFAE02A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190" y="359631"/>
            <a:ext cx="3118110" cy="135118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FDBD7205-E536-4134-8768-AC3E1A3C5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02BEC-EADB-DFEE-E0B9-A9DE5C606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9755" y="253929"/>
            <a:ext cx="2871216" cy="19954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A9AE22-6A0A-DF03-9456-781DB1951D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4446" y="2126696"/>
            <a:ext cx="6230219" cy="447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3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80A37-3204-E7FB-B775-C28773B99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</a:rPr>
              <a:t>Spelling Rules Taught Across Year 5 and Year 6</a:t>
            </a:r>
            <a:endParaRPr lang="en-GB" sz="4000" b="1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F1B35C8-DB73-C853-EC32-F112459E71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7092821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99433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0A9C42-630C-5ED9-8EFE-5CDAC8228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805" y="457200"/>
            <a:ext cx="966439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576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9BAA7A-6808-4F50-BFE0-E448FA4A2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48" y="168327"/>
            <a:ext cx="3132039" cy="65195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CBF343-6D7B-12F7-0A7A-79820FBF14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3035" y="4245651"/>
            <a:ext cx="3307864" cy="10639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682722-262E-B29F-BD5F-AACFCA553A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0836" y="192583"/>
            <a:ext cx="4401164" cy="38870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A53265-F12B-32B8-D773-FB17599A2B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8633" y="4079613"/>
            <a:ext cx="4401164" cy="18766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D15CD2-C93C-9CF7-9120-4FCCAAEBC2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2242" y="564817"/>
            <a:ext cx="3132039" cy="313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0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D9E37D9-E6F1-D974-5244-6305C15344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36" b="1385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697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4B9D2B-B119-8290-B483-1467006BF1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" b="1380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31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B4D379-C64C-A81E-6747-C594905AD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43" y="178392"/>
            <a:ext cx="5120561" cy="1325563"/>
          </a:xfrm>
        </p:spPr>
        <p:txBody>
          <a:bodyPr>
            <a:normAutofit/>
          </a:bodyPr>
          <a:lstStyle/>
          <a:p>
            <a:r>
              <a:rPr lang="en-GB" b="1" u="sng" dirty="0"/>
              <a:t>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5194A-2DE8-0361-D3BF-A2F0110FC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549" y="1337456"/>
            <a:ext cx="5092194" cy="5048354"/>
          </a:xfrm>
        </p:spPr>
        <p:txBody>
          <a:bodyPr>
            <a:noAutofit/>
          </a:bodyPr>
          <a:lstStyle/>
          <a:p>
            <a:r>
              <a:rPr lang="en-GB" sz="2200" b="1" u="sng" dirty="0"/>
              <a:t>Year 5 Topics:</a:t>
            </a:r>
          </a:p>
          <a:p>
            <a:pPr marL="0" indent="0">
              <a:buNone/>
            </a:pPr>
            <a:r>
              <a:rPr lang="en-GB" sz="2200" dirty="0"/>
              <a:t>Living things and their habitats</a:t>
            </a:r>
          </a:p>
          <a:p>
            <a:pPr marL="0" indent="0">
              <a:buNone/>
            </a:pPr>
            <a:r>
              <a:rPr lang="en-GB" sz="2200" dirty="0"/>
              <a:t>Forces </a:t>
            </a:r>
          </a:p>
          <a:p>
            <a:pPr marL="0" indent="0">
              <a:buNone/>
            </a:pPr>
            <a:r>
              <a:rPr lang="en-GB" sz="2200" dirty="0"/>
              <a:t>Animals including humans</a:t>
            </a:r>
          </a:p>
          <a:p>
            <a:pPr marL="0" indent="0">
              <a:buNone/>
            </a:pPr>
            <a:r>
              <a:rPr lang="en-GB" sz="2200" dirty="0"/>
              <a:t>Materials </a:t>
            </a:r>
          </a:p>
          <a:p>
            <a:pPr marL="0" indent="0">
              <a:buNone/>
            </a:pPr>
            <a:r>
              <a:rPr lang="en-GB" sz="2200" dirty="0"/>
              <a:t>Earth and Space</a:t>
            </a:r>
          </a:p>
          <a:p>
            <a:r>
              <a:rPr lang="en-GB" sz="2200" b="1" u="sng" dirty="0"/>
              <a:t>Year 6 Topics:</a:t>
            </a:r>
          </a:p>
          <a:p>
            <a:pPr marL="0" indent="0">
              <a:buNone/>
            </a:pPr>
            <a:r>
              <a:rPr lang="en-GB" sz="2200" dirty="0"/>
              <a:t>Electricity </a:t>
            </a:r>
          </a:p>
          <a:p>
            <a:pPr marL="0" indent="0">
              <a:buNone/>
            </a:pPr>
            <a:r>
              <a:rPr lang="en-GB" sz="2200" dirty="0"/>
              <a:t>Light</a:t>
            </a:r>
          </a:p>
          <a:p>
            <a:pPr marL="0" indent="0">
              <a:buNone/>
            </a:pPr>
            <a:r>
              <a:rPr lang="en-GB" sz="2200" dirty="0"/>
              <a:t>Animals including humans</a:t>
            </a:r>
          </a:p>
          <a:p>
            <a:pPr marL="0" indent="0">
              <a:buNone/>
            </a:pPr>
            <a:r>
              <a:rPr lang="en-GB" sz="2200" dirty="0"/>
              <a:t>Living things and their habitat</a:t>
            </a:r>
          </a:p>
          <a:p>
            <a:pPr marL="0" indent="0">
              <a:buNone/>
            </a:pPr>
            <a:r>
              <a:rPr lang="en-GB" sz="2200" dirty="0"/>
              <a:t>Evolution and Inheritance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91C230-1697-D036-61A7-487BAF196C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49" r="18412" b="2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6" name="Arc 15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78D59A-290F-39EE-E994-6AEB264ADB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411" r="-3" b="3247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287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F9DFB1-F2EC-9AC6-632E-2BFE82F7A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573" y="17511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b="1" u="sng" dirty="0"/>
              <a:t>Foundation Subjects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A74C6-E999-FA1A-36A3-02ED473DC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573" y="2605282"/>
            <a:ext cx="4243589" cy="3320668"/>
          </a:xfrm>
        </p:spPr>
        <p:txBody>
          <a:bodyPr>
            <a:noAutofit/>
          </a:bodyPr>
          <a:lstStyle/>
          <a:p>
            <a:r>
              <a:rPr lang="en-GB" sz="2000" dirty="0"/>
              <a:t>Geography</a:t>
            </a:r>
          </a:p>
          <a:p>
            <a:r>
              <a:rPr lang="en-GB" sz="2000" dirty="0"/>
              <a:t>History </a:t>
            </a:r>
          </a:p>
          <a:p>
            <a:r>
              <a:rPr lang="en-GB" sz="2000" dirty="0"/>
              <a:t>RE</a:t>
            </a:r>
          </a:p>
          <a:p>
            <a:r>
              <a:rPr lang="en-GB" sz="2000" dirty="0"/>
              <a:t>PSHE</a:t>
            </a:r>
          </a:p>
          <a:p>
            <a:r>
              <a:rPr lang="en-GB" sz="2000" dirty="0"/>
              <a:t>Computing</a:t>
            </a:r>
          </a:p>
          <a:p>
            <a:r>
              <a:rPr lang="en-GB" sz="2000" dirty="0"/>
              <a:t>Music</a:t>
            </a:r>
          </a:p>
          <a:p>
            <a:r>
              <a:rPr lang="en-GB" sz="2000" dirty="0"/>
              <a:t>Art </a:t>
            </a:r>
          </a:p>
          <a:p>
            <a:r>
              <a:rPr lang="en-GB" sz="2000" dirty="0"/>
              <a:t>DT</a:t>
            </a:r>
          </a:p>
          <a:p>
            <a:r>
              <a:rPr lang="en-GB" sz="2000" dirty="0"/>
              <a:t>MFL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CBE72E-62A1-7669-F289-F08931C1D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34" r="34114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930728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5B5F09-251D-3521-793E-47E4B5D40E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681" y="3313650"/>
            <a:ext cx="2442913" cy="211915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949FC1-B571-88A7-3A84-7CCAD5844CD8}"/>
              </a:ext>
            </a:extLst>
          </p:cNvPr>
          <p:cNvSpPr txBox="1"/>
          <p:nvPr/>
        </p:nvSpPr>
        <p:spPr>
          <a:xfrm>
            <a:off x="656782" y="75824"/>
            <a:ext cx="10723981" cy="32316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1" u="sng" dirty="0"/>
              <a:t>PE</a:t>
            </a:r>
          </a:p>
          <a:p>
            <a:pPr marL="342900" indent="-342900">
              <a:buFont typeface="Arial"/>
              <a:buChar char="•"/>
            </a:pPr>
            <a:r>
              <a:rPr lang="en-US" sz="2200" dirty="0"/>
              <a:t>Please ensure that your child has his/her PE kit in school at all times.</a:t>
            </a:r>
            <a:endParaRPr lang="en-US" sz="2200" dirty="0"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US" sz="2200" dirty="0"/>
              <a:t>School T-shirt or plain white T-shirt. </a:t>
            </a:r>
            <a:endParaRPr lang="en-US" sz="22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200" dirty="0"/>
              <a:t>Navy blue shorts. </a:t>
            </a:r>
            <a:endParaRPr lang="en-US" sz="22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200" dirty="0"/>
              <a:t>Black trainers or pumps. </a:t>
            </a:r>
          </a:p>
          <a:p>
            <a:pPr marL="342900" indent="-342900">
              <a:buFont typeface="Arial"/>
              <a:buChar char="•"/>
            </a:pPr>
            <a:r>
              <a:rPr lang="en-US" sz="2200" dirty="0"/>
              <a:t>Optional items include navy joggers and navy sweatshirt or hoodie for cold weather. </a:t>
            </a:r>
            <a:endParaRPr lang="en-US" sz="2200" dirty="0"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US" sz="2200" dirty="0">
                <a:cs typeface="Calibri" panose="020F0502020204030204"/>
              </a:rPr>
              <a:t>Hair needs to be tied up.</a:t>
            </a:r>
            <a:endParaRPr lang="en-US" dirty="0"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US" sz="2200" dirty="0">
                <a:cs typeface="Calibri" panose="020F0502020204030204"/>
              </a:rPr>
              <a:t>Jewlery should not be worn! If earrings cannot be removed then micro pore tape should be provided to cover them.</a:t>
            </a:r>
          </a:p>
        </p:txBody>
      </p:sp>
    </p:spTree>
    <p:extLst>
      <p:ext uri="{BB962C8B-B14F-4D97-AF65-F5344CB8AC3E}">
        <p14:creationId xmlns:p14="http://schemas.microsoft.com/office/powerpoint/2010/main" val="24877251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3F5877B-98C7-49DD-83AB-0F6F57CB6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DC5ADF-128C-6360-27CD-2FECAAC46C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57" b="-2"/>
          <a:stretch/>
        </p:blipFill>
        <p:spPr>
          <a:xfrm>
            <a:off x="7364078" y="-18"/>
            <a:ext cx="4827922" cy="6857999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32135A-2C19-A084-A9BD-0C6235CE01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646"/>
          <a:stretch/>
        </p:blipFill>
        <p:spPr>
          <a:xfrm>
            <a:off x="3119360" y="18"/>
            <a:ext cx="4966290" cy="6857999"/>
          </a:xfrm>
          <a:custGeom>
            <a:avLst/>
            <a:gdLst/>
            <a:ahLst/>
            <a:cxnLst/>
            <a:rect l="l" t="t" r="r" b="b"/>
            <a:pathLst>
              <a:path w="4966290" h="6857999">
                <a:moveTo>
                  <a:pt x="0" y="0"/>
                </a:moveTo>
                <a:lnTo>
                  <a:pt x="4188230" y="0"/>
                </a:lnTo>
                <a:lnTo>
                  <a:pt x="4295735" y="210478"/>
                </a:lnTo>
                <a:cubicBezTo>
                  <a:pt x="4719089" y="1127919"/>
                  <a:pt x="4966290" y="2233909"/>
                  <a:pt x="4966290" y="3424428"/>
                </a:cubicBezTo>
                <a:cubicBezTo>
                  <a:pt x="4966290" y="4614948"/>
                  <a:pt x="4719089" y="5720938"/>
                  <a:pt x="4295735" y="6638378"/>
                </a:cubicBezTo>
                <a:lnTo>
                  <a:pt x="4183560" y="6857999"/>
                </a:lnTo>
                <a:lnTo>
                  <a:pt x="53039" y="6857999"/>
                </a:lnTo>
                <a:lnTo>
                  <a:pt x="132047" y="6695338"/>
                </a:lnTo>
                <a:cubicBezTo>
                  <a:pt x="555401" y="5777898"/>
                  <a:pt x="802602" y="4671908"/>
                  <a:pt x="802602" y="3481388"/>
                </a:cubicBezTo>
                <a:cubicBezTo>
                  <a:pt x="802602" y="2191659"/>
                  <a:pt x="512484" y="1001134"/>
                  <a:pt x="22579" y="42066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4EA91930-66BC-4C41-B4F5-C31EB216F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313CF8F-B436-401E-9575-DE0F8E8B5B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F56092-1E48-8717-E451-63B1FF42F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1038"/>
            <a:ext cx="2804504" cy="1325563"/>
          </a:xfrm>
        </p:spPr>
        <p:txBody>
          <a:bodyPr anchor="ctr">
            <a:normAutofit/>
          </a:bodyPr>
          <a:lstStyle/>
          <a:p>
            <a:r>
              <a:rPr lang="en-GB" sz="4000" b="1" u="sng" dirty="0"/>
              <a:t>SATs (Year 6)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A38CFE9-C30A-4551-ACCB-D5808FBC39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0DFA2-0EDB-EC02-4DF7-966445172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901" y="1668699"/>
            <a:ext cx="3281645" cy="391879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b="1" dirty="0">
                <a:solidFill>
                  <a:srgbClr val="001D35"/>
                </a:solidFill>
                <a:ea typeface="+mn-lt"/>
                <a:cs typeface="+mn-lt"/>
              </a:rPr>
              <a:t>Monday, May 11, 2026:</a:t>
            </a:r>
            <a:r>
              <a:rPr lang="en-US" sz="2000" dirty="0">
                <a:solidFill>
                  <a:srgbClr val="001D35"/>
                </a:solidFill>
                <a:ea typeface="+mn-lt"/>
                <a:cs typeface="+mn-lt"/>
              </a:rPr>
              <a:t> English grammar, punctuation and spelling papers 1 and 2.</a:t>
            </a:r>
            <a:endParaRPr lang="en-US" sz="2000">
              <a:ea typeface="Calibri"/>
              <a:cs typeface="Calibri"/>
            </a:endParaRPr>
          </a:p>
          <a:p>
            <a:r>
              <a:rPr lang="en-US" sz="2000" b="1" dirty="0">
                <a:solidFill>
                  <a:srgbClr val="001D35"/>
                </a:solidFill>
                <a:ea typeface="+mn-lt"/>
                <a:cs typeface="+mn-lt"/>
              </a:rPr>
              <a:t>Tuesday, May 12, 2026:</a:t>
            </a:r>
            <a:r>
              <a:rPr lang="en-US" sz="2000" dirty="0">
                <a:solidFill>
                  <a:srgbClr val="001D35"/>
                </a:solidFill>
                <a:ea typeface="+mn-lt"/>
                <a:cs typeface="+mn-lt"/>
              </a:rPr>
              <a:t> English reading paper.</a:t>
            </a:r>
            <a:endParaRPr lang="en-US" sz="2000">
              <a:ea typeface="Calibri"/>
              <a:cs typeface="Calibri"/>
            </a:endParaRPr>
          </a:p>
          <a:p>
            <a:r>
              <a:rPr lang="en-US" sz="2000" b="1" dirty="0">
                <a:solidFill>
                  <a:srgbClr val="001D35"/>
                </a:solidFill>
                <a:ea typeface="+mn-lt"/>
                <a:cs typeface="+mn-lt"/>
              </a:rPr>
              <a:t>Wednesday, May 13, 2026:</a:t>
            </a:r>
            <a:r>
              <a:rPr lang="en-US" sz="2000" dirty="0">
                <a:solidFill>
                  <a:srgbClr val="001D35"/>
                </a:solidFill>
                <a:ea typeface="+mn-lt"/>
                <a:cs typeface="+mn-lt"/>
              </a:rPr>
              <a:t> Mathematics papers 1 and 2.</a:t>
            </a:r>
            <a:endParaRPr lang="en-US" sz="2000">
              <a:ea typeface="Calibri"/>
              <a:cs typeface="Calibri"/>
            </a:endParaRPr>
          </a:p>
          <a:p>
            <a:r>
              <a:rPr lang="en-US" sz="2000" b="1" dirty="0">
                <a:solidFill>
                  <a:srgbClr val="001D35"/>
                </a:solidFill>
                <a:ea typeface="+mn-lt"/>
                <a:cs typeface="+mn-lt"/>
              </a:rPr>
              <a:t>Thursday, May 14, 2026:</a:t>
            </a:r>
            <a:r>
              <a:rPr lang="en-US" sz="2000" dirty="0">
                <a:solidFill>
                  <a:srgbClr val="001D35"/>
                </a:solidFill>
                <a:ea typeface="+mn-lt"/>
                <a:cs typeface="+mn-lt"/>
              </a:rPr>
              <a:t> Mathematics paper 3.</a:t>
            </a:r>
          </a:p>
          <a:p>
            <a:r>
              <a:rPr lang="en-US" sz="2000" dirty="0"/>
              <a:t>Mock SATs are held during the Autumn Term for early interventions.</a:t>
            </a:r>
            <a:endParaRPr lang="en-US" sz="20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659667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083301D-52FE-B37F-6348-602B0F9DBC78}"/>
              </a:ext>
            </a:extLst>
          </p:cNvPr>
          <p:cNvSpPr txBox="1"/>
          <p:nvPr/>
        </p:nvSpPr>
        <p:spPr>
          <a:xfrm>
            <a:off x="483433" y="674318"/>
            <a:ext cx="10354456" cy="57861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4000" b="1" u="sng" dirty="0"/>
              <a:t>Supporting your child at home</a:t>
            </a:r>
            <a:r>
              <a:rPr lang="en-US" sz="4000" dirty="0"/>
              <a:t>	</a:t>
            </a:r>
          </a:p>
          <a:p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sz="2800" dirty="0"/>
              <a:t>Reading with or to an adult and completing your reading journal</a:t>
            </a:r>
            <a:endParaRPr lang="en-US" sz="28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/>
              <a:t>Multiplication tables on TT Rockstars.</a:t>
            </a:r>
            <a:endParaRPr lang="en-US" sz="28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Calibri"/>
              </a:rPr>
              <a:t>Year 5/6 compulsory spelling words practice.</a:t>
            </a: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/>
              <a:t>CGP books practice or online 10 minutes test for free.</a:t>
            </a:r>
            <a:endParaRPr lang="en-US" sz="2800" dirty="0">
              <a:cs typeface="Calibri"/>
            </a:endParaRPr>
          </a:p>
          <a:p>
            <a:r>
              <a:rPr lang="en-US" sz="2800" dirty="0">
                <a:hlinkClick r:id="rId2"/>
              </a:rPr>
              <a:t>https://www.cgpbooks.co.uk/resources/cgp-s-free-online-10-minute-tests</a:t>
            </a: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/>
              <a:t>Talk to your child about current affairs using </a:t>
            </a:r>
            <a:r>
              <a:rPr lang="en-US" sz="2800" dirty="0" err="1"/>
              <a:t>Newsround</a:t>
            </a:r>
            <a:r>
              <a:rPr lang="en-US" sz="2800" dirty="0"/>
              <a:t> </a:t>
            </a:r>
            <a:endParaRPr lang="en-US" sz="2800" dirty="0">
              <a:cs typeface="Calibri" panose="020F0502020204030204"/>
            </a:endParaRPr>
          </a:p>
          <a:p>
            <a:r>
              <a:rPr lang="en-US" sz="2800" dirty="0"/>
              <a:t>on </a:t>
            </a:r>
            <a:r>
              <a:rPr lang="en-US" sz="2800" dirty="0" err="1"/>
              <a:t>cbbc</a:t>
            </a:r>
            <a:r>
              <a:rPr lang="en-US" sz="2800" dirty="0"/>
              <a:t> channel to help.</a:t>
            </a:r>
          </a:p>
          <a:p>
            <a:r>
              <a:rPr lang="en-US" sz="2800" dirty="0">
                <a:hlinkClick r:id="rId3"/>
              </a:rPr>
              <a:t>https://www.bbc.co.uk/newsround</a:t>
            </a: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/>
              <a:t>Sometimes we will ask children to bring in something from home to present in class to support their foundation subject learning</a:t>
            </a:r>
            <a:r>
              <a:rPr lang="en-US" sz="3200" dirty="0"/>
              <a:t>.</a:t>
            </a:r>
            <a:endParaRPr lang="en-US" sz="3200" dirty="0">
              <a:cs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E9CDA3-0CD0-B3F5-D911-8BD4BBC1D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3026" y="256449"/>
            <a:ext cx="1694835" cy="13595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478718-1FA3-2486-123A-B76DF8CF29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8665" y="3869342"/>
            <a:ext cx="2544317" cy="132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3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547D6-1BC4-4DDB-8007-A0BE27016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Final reminder/request: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B5C23-A87E-47DE-B30A-CEAEBD795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Please only provide children with healthy snacks if you are to send them with one. Crisps, chocolates and family size snacks are not recommended in school.  Every week we hold a Fruity Friday where the only snack expected is a piece of fruit.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Water bottles should contain </a:t>
            </a:r>
            <a:r>
              <a:rPr lang="en-GB" b="1" i="1" u="sng" dirty="0">
                <a:ea typeface="Calibri"/>
                <a:cs typeface="Calibri"/>
              </a:rPr>
              <a:t>water only</a:t>
            </a:r>
            <a:endParaRPr lang="en-GB" b="1" i="1" u="sng" dirty="0"/>
          </a:p>
          <a:p>
            <a:pPr marL="0" indent="0">
              <a:buNone/>
            </a:pPr>
            <a:r>
              <a:rPr lang="en-GB" dirty="0"/>
              <a:t>They should not contain juice or fizzy drinks.. 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avoid sending glassware in the children lunch boxes as it can cause serious accidents.</a:t>
            </a:r>
          </a:p>
        </p:txBody>
      </p:sp>
    </p:spTree>
    <p:extLst>
      <p:ext uri="{BB962C8B-B14F-4D97-AF65-F5344CB8AC3E}">
        <p14:creationId xmlns:p14="http://schemas.microsoft.com/office/powerpoint/2010/main" val="15425577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3B7957-7A86-CA75-2B29-352729440C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4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450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2E3E7361DC9449BD77CE5C5CFEE38D" ma:contentTypeVersion="18" ma:contentTypeDescription="Create a new document." ma:contentTypeScope="" ma:versionID="1ba1a589475f631226b6f5e5a17e7d9d">
  <xsd:schema xmlns:xsd="http://www.w3.org/2001/XMLSchema" xmlns:xs="http://www.w3.org/2001/XMLSchema" xmlns:p="http://schemas.microsoft.com/office/2006/metadata/properties" xmlns:ns2="e81f108a-d767-4218-b783-58a3283f0124" xmlns:ns3="7a76f183-a700-452a-8e30-2c143000a1eb" targetNamespace="http://schemas.microsoft.com/office/2006/metadata/properties" ma:root="true" ma:fieldsID="02204ac088eba7e5dc554a6ce360c968" ns2:_="" ns3:_="">
    <xsd:import namespace="e81f108a-d767-4218-b783-58a3283f0124"/>
    <xsd:import namespace="7a76f183-a700-452a-8e30-2c143000a1e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1f108a-d767-4218-b783-58a3283f012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76f183-a700-452a-8e30-2c143000a1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b241f46-d2bb-4f12-9a20-44fa6f34801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76f183-a700-452a-8e30-2c143000a1e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6730D63-3FE0-4E81-8E39-CE4066920D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1f108a-d767-4218-b783-58a3283f0124"/>
    <ds:schemaRef ds:uri="7a76f183-a700-452a-8e30-2c143000a1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3EDD9D-36DC-4374-B83A-24F01A4502F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92F323-E57B-449D-A6FA-E5D53CA4B6AC}">
  <ds:schemaRefs>
    <ds:schemaRef ds:uri="http://purl.org/dc/terms/"/>
    <ds:schemaRef ds:uri="e81f108a-d767-4218-b783-58a3283f0124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a76f183-a700-452a-8e30-2c143000a1e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1248</Words>
  <Application>Microsoft Office PowerPoint</Application>
  <PresentationFormat>Widescreen</PresentationFormat>
  <Paragraphs>163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Arial</vt:lpstr>
      <vt:lpstr>Calibri</vt:lpstr>
      <vt:lpstr>Calibri Light</vt:lpstr>
      <vt:lpstr>Cooper Black</vt:lpstr>
      <vt:lpstr>Tahoma</vt:lpstr>
      <vt:lpstr>Times</vt:lpstr>
      <vt:lpstr>Times New Roman</vt:lpstr>
      <vt:lpstr>Wingdings</vt:lpstr>
      <vt:lpstr>Office Theme</vt:lpstr>
      <vt:lpstr>Office Theme</vt:lpstr>
      <vt:lpstr>Year 5 and 6 UKS2 </vt:lpstr>
      <vt:lpstr>Meet the Team</vt:lpstr>
      <vt:lpstr>Expectations for UKS2</vt:lpstr>
      <vt:lpstr>Raise Your Childs Attendance, -Raise their Chances!</vt:lpstr>
      <vt:lpstr>PowerPoint Presentation</vt:lpstr>
      <vt:lpstr>This is Ruju. He is in Year 1 and has 90% attendance.</vt:lpstr>
      <vt:lpstr>Raju’s parents thinks this is pretty good.  However...</vt:lpstr>
      <vt:lpstr>Lets looks a little closer…..</vt:lpstr>
      <vt:lpstr>90% attendance over 5 years of primary school….</vt:lpstr>
      <vt:lpstr>What impact might this have on Raju’s life……?</vt:lpstr>
      <vt:lpstr>So 90% is not quite as good as it first seemed.</vt:lpstr>
      <vt:lpstr>Ways for parents to encourage attendance:</vt:lpstr>
      <vt:lpstr>Ways for parents to encourage attendance:</vt:lpstr>
      <vt:lpstr>Ways for parents to encourage attendance:</vt:lpstr>
      <vt:lpstr>Attend and Achieve!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Spelling Rules Taught Across Year 5 and Year 6</vt:lpstr>
      <vt:lpstr>PowerPoint Presentation</vt:lpstr>
      <vt:lpstr>PowerPoint Presentation</vt:lpstr>
      <vt:lpstr>PowerPoint Presentation</vt:lpstr>
      <vt:lpstr>PowerPoint Presentation</vt:lpstr>
      <vt:lpstr>Science</vt:lpstr>
      <vt:lpstr>Foundation Subjects</vt:lpstr>
      <vt:lpstr>PowerPoint Presentation</vt:lpstr>
      <vt:lpstr>SATs (Year 6)</vt:lpstr>
      <vt:lpstr>PowerPoint Presentation</vt:lpstr>
      <vt:lpstr>Final reminder/request: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and 6 UKS2</dc:title>
  <dc:creator>Supply 2</dc:creator>
  <cp:lastModifiedBy>Ms Hall</cp:lastModifiedBy>
  <cp:revision>183</cp:revision>
  <dcterms:created xsi:type="dcterms:W3CDTF">2023-07-28T11:35:56Z</dcterms:created>
  <dcterms:modified xsi:type="dcterms:W3CDTF">2025-09-29T16:46:58Z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0x0101009B2E3E7361DC9449BD77CE5C5CFEE38D</vt:lpwstr>
  </property>
  <property fmtid="{D5CDD505-2E9C-101B-9397-08002B2CF9AE}" pid="3" name="MediaServiceImageTags">
    <vt:lpwstr/>
  </property>
</Properties>
</file>